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3"/>
  </p:notesMasterIdLst>
  <p:handoutMasterIdLst>
    <p:handoutMasterId r:id="rId14"/>
  </p:handoutMasterIdLst>
  <p:sldIdLst>
    <p:sldId id="256" r:id="rId2"/>
    <p:sldId id="257" r:id="rId3"/>
    <p:sldId id="258" r:id="rId4"/>
    <p:sldId id="265" r:id="rId5"/>
    <p:sldId id="259" r:id="rId6"/>
    <p:sldId id="260" r:id="rId7"/>
    <p:sldId id="264" r:id="rId8"/>
    <p:sldId id="266" r:id="rId9"/>
    <p:sldId id="261" r:id="rId10"/>
    <p:sldId id="262" r:id="rId11"/>
    <p:sldId id="263" r:id="rId12"/>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92" y="512"/>
      </p:cViewPr>
      <p:guideLst/>
    </p:cSldViewPr>
  </p:slideViewPr>
  <p:notesTextViewPr>
    <p:cViewPr>
      <p:scale>
        <a:sx n="1" d="1"/>
        <a:sy n="1" d="1"/>
      </p:scale>
      <p:origin x="0" y="0"/>
    </p:cViewPr>
  </p:notesTextViewPr>
  <p:notesViewPr>
    <p:cSldViewPr snapToGrid="0">
      <p:cViewPr varScale="1">
        <p:scale>
          <a:sx n="68" d="100"/>
          <a:sy n="68" d="100"/>
        </p:scale>
        <p:origin x="992" y="6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39700410-0049-4C3D-96AA-B30DE8AA3024}"/>
              </a:ext>
            </a:extLst>
          </p:cNvPr>
          <p:cNvSpPr>
            <a:spLocks noGrp="1"/>
          </p:cNvSpPr>
          <p:nvPr>
            <p:ph type="hdr" sz="quarter"/>
          </p:nvPr>
        </p:nvSpPr>
        <p:spPr>
          <a:xfrm>
            <a:off x="0" y="0"/>
            <a:ext cx="2818614" cy="754144"/>
          </a:xfrm>
          <a:prstGeom prst="rect">
            <a:avLst/>
          </a:prstGeom>
          <a:blipFill>
            <a:blip r:embed="rId2">
              <a:alphaModFix amt="35000"/>
            </a:blip>
            <a:stretch>
              <a:fillRect/>
            </a:stretch>
          </a:blipFill>
        </p:spPr>
        <p:txBody>
          <a:bodyPr vert="horz" lIns="91440" tIns="45720" rIns="91440" bIns="45720" rtlCol="0"/>
          <a:lstStyle>
            <a:lvl1pPr algn="l">
              <a:defRPr sz="1200"/>
            </a:lvl1pPr>
          </a:lstStyle>
          <a:p>
            <a:endParaRPr lang="fr-FR" dirty="0"/>
          </a:p>
        </p:txBody>
      </p:sp>
      <p:sp>
        <p:nvSpPr>
          <p:cNvPr id="4" name="Espace réservé du pied de page 3">
            <a:extLst>
              <a:ext uri="{FF2B5EF4-FFF2-40B4-BE49-F238E27FC236}">
                <a16:creationId xmlns:a16="http://schemas.microsoft.com/office/drawing/2014/main" id="{644326A9-98D7-4804-A86B-1A70C471405C}"/>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r>
              <a:rPr lang="fr-FR" dirty="0"/>
              <a:t>Webinaire </a:t>
            </a:r>
            <a:r>
              <a:rPr lang="fr-FR" dirty="0" err="1"/>
              <a:t>arapi</a:t>
            </a:r>
            <a:r>
              <a:rPr lang="fr-FR" dirty="0"/>
              <a:t> – 12/12/2020</a:t>
            </a:r>
          </a:p>
        </p:txBody>
      </p:sp>
      <p:sp>
        <p:nvSpPr>
          <p:cNvPr id="5" name="Espace réservé du numéro de diapositive 4">
            <a:extLst>
              <a:ext uri="{FF2B5EF4-FFF2-40B4-BE49-F238E27FC236}">
                <a16:creationId xmlns:a16="http://schemas.microsoft.com/office/drawing/2014/main" id="{F3172F70-3DED-4483-A29B-08F817C55DAD}"/>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19E11EBD-30B1-418D-A1DF-42DB2E9FFEA6}" type="slidenum">
              <a:rPr lang="fr-FR" smtClean="0"/>
              <a:t>‹N°›</a:t>
            </a:fld>
            <a:endParaRPr lang="fr-FR"/>
          </a:p>
        </p:txBody>
      </p:sp>
    </p:spTree>
    <p:extLst>
      <p:ext uri="{BB962C8B-B14F-4D97-AF65-F5344CB8AC3E}">
        <p14:creationId xmlns:p14="http://schemas.microsoft.com/office/powerpoint/2010/main" val="39960528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9F8CCE67-D6B4-4811-ACFC-10AFB340254E}" type="datetimeFigureOut">
              <a:rPr lang="fr-FR" smtClean="0"/>
              <a:t>01/06/2021</a:t>
            </a:fld>
            <a:endParaRPr lang="fr-FR"/>
          </a:p>
        </p:txBody>
      </p:sp>
      <p:sp>
        <p:nvSpPr>
          <p:cNvPr id="4" name="Espace réservé de l'image des diapositives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C04974BD-42C0-45C0-923A-C9B856CDDE02}" type="slidenum">
              <a:rPr lang="fr-FR" smtClean="0"/>
              <a:t>‹N°›</a:t>
            </a:fld>
            <a:endParaRPr lang="fr-FR"/>
          </a:p>
        </p:txBody>
      </p:sp>
    </p:spTree>
    <p:extLst>
      <p:ext uri="{BB962C8B-B14F-4D97-AF65-F5344CB8AC3E}">
        <p14:creationId xmlns:p14="http://schemas.microsoft.com/office/powerpoint/2010/main" val="3799839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A9614A6-41E2-40B0-A287-283A7BCB0007}" type="datetimeFigureOut">
              <a:rPr lang="fr-FR" smtClean="0"/>
              <a:t>01/06/2021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1333081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A9614A6-41E2-40B0-A287-283A7BCB0007}" type="datetimeFigureOut">
              <a:rPr lang="fr-FR" smtClean="0"/>
              <a:t>01/06/2021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424574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A9614A6-41E2-40B0-A287-283A7BCB0007}" type="datetimeFigureOut">
              <a:rPr lang="fr-FR" smtClean="0"/>
              <a:t>01/06/2021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114859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A9614A6-41E2-40B0-A287-283A7BCB0007}" type="datetimeFigureOut">
              <a:rPr lang="fr-FR" smtClean="0"/>
              <a:t>01/06/2021</a:t>
            </a:fld>
            <a:endParaRPr lang="fr-FR"/>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1888290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A9614A6-41E2-40B0-A287-283A7BCB0007}" type="datetimeFigureOut">
              <a:rPr lang="fr-FR" smtClean="0"/>
              <a:t>01/06/2021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1629086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A9614A6-41E2-40B0-A287-283A7BCB0007}" type="datetimeFigureOut">
              <a:rPr lang="fr-FR" smtClean="0"/>
              <a:t>01/06/2021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564738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A9614A6-41E2-40B0-A287-283A7BCB0007}" type="datetimeFigureOut">
              <a:rPr lang="fr-FR" smtClean="0"/>
              <a:t>01/06/2021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1369114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A9614A6-41E2-40B0-A287-283A7BCB0007}" type="datetimeFigureOut">
              <a:rPr lang="fr-FR" smtClean="0"/>
              <a:t>01/06/2021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3493937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9614A6-41E2-40B0-A287-283A7BCB0007}" type="datetimeFigureOut">
              <a:rPr lang="fr-FR" smtClean="0"/>
              <a:t>01/06/2021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37699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A9614A6-41E2-40B0-A287-283A7BCB0007}" type="datetimeFigureOut">
              <a:rPr lang="fr-FR" smtClean="0"/>
              <a:t>01/06/2021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1298635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A9614A6-41E2-40B0-A287-283A7BCB0007}" type="datetimeFigureOut">
              <a:rPr lang="fr-FR" smtClean="0"/>
              <a:t>01/06/2021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1D5A3B5-ECC8-4AF1-A225-BC106DC7A130}" type="slidenum">
              <a:rPr lang="fr-FR" smtClean="0"/>
              <a:t>‹N°›</a:t>
            </a:fld>
            <a:endParaRPr lang="fr-FR"/>
          </a:p>
        </p:txBody>
      </p:sp>
    </p:spTree>
    <p:extLst>
      <p:ext uri="{BB962C8B-B14F-4D97-AF65-F5344CB8AC3E}">
        <p14:creationId xmlns:p14="http://schemas.microsoft.com/office/powerpoint/2010/main" val="2371571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9614A6-41E2-40B0-A287-283A7BCB0007}" type="datetimeFigureOut">
              <a:rPr lang="fr-FR" smtClean="0"/>
              <a:t>01/06/2021</a:t>
            </a:fld>
            <a:endParaRPr lang="fr-FR"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D5A3B5-ECC8-4AF1-A225-BC106DC7A130}" type="slidenum">
              <a:rPr lang="fr-FR" smtClean="0"/>
              <a:t>‹N°›</a:t>
            </a:fld>
            <a:endParaRPr lang="fr-FR"/>
          </a:p>
        </p:txBody>
      </p:sp>
    </p:spTree>
    <p:extLst>
      <p:ext uri="{BB962C8B-B14F-4D97-AF65-F5344CB8AC3E}">
        <p14:creationId xmlns:p14="http://schemas.microsoft.com/office/powerpoint/2010/main" val="24680310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5000"/>
            <a:lum/>
          </a:blip>
          <a:srcRect/>
          <a:tile tx="0" ty="0" sx="100000" sy="100000" flip="none" algn="tl"/>
        </a:blip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BD0560-D469-45F0-9E69-822D0F3F5B24}"/>
              </a:ext>
            </a:extLst>
          </p:cNvPr>
          <p:cNvSpPr>
            <a:spLocks noGrp="1"/>
          </p:cNvSpPr>
          <p:nvPr>
            <p:ph type="ctrTitle"/>
          </p:nvPr>
        </p:nvSpPr>
        <p:spPr/>
        <p:txBody>
          <a:bodyPr/>
          <a:lstStyle/>
          <a:p>
            <a:r>
              <a:rPr lang="fr-FR" dirty="0"/>
              <a:t>Assemblée Générale Ordinaire </a:t>
            </a:r>
            <a:r>
              <a:rPr lang="fr-FR" sz="4400" dirty="0"/>
              <a:t>(à distance)</a:t>
            </a:r>
            <a:endParaRPr lang="fr-FR" dirty="0"/>
          </a:p>
        </p:txBody>
      </p:sp>
      <p:sp>
        <p:nvSpPr>
          <p:cNvPr id="3" name="Sous-titre 2">
            <a:extLst>
              <a:ext uri="{FF2B5EF4-FFF2-40B4-BE49-F238E27FC236}">
                <a16:creationId xmlns:a16="http://schemas.microsoft.com/office/drawing/2014/main" id="{7F6C6C20-28CC-433F-815C-D1A8EC250780}"/>
              </a:ext>
            </a:extLst>
          </p:cNvPr>
          <p:cNvSpPr>
            <a:spLocks noGrp="1"/>
          </p:cNvSpPr>
          <p:nvPr>
            <p:ph type="subTitle" idx="1"/>
          </p:nvPr>
        </p:nvSpPr>
        <p:spPr/>
        <p:txBody>
          <a:bodyPr>
            <a:normAutofit lnSpcReduction="10000"/>
          </a:bodyPr>
          <a:lstStyle/>
          <a:p>
            <a:r>
              <a:rPr lang="fr-FR" dirty="0"/>
              <a:t>Samedi 29 mai 2021</a:t>
            </a:r>
          </a:p>
          <a:p>
            <a:r>
              <a:rPr lang="fr-FR" dirty="0"/>
              <a:t>Rapports financiers</a:t>
            </a:r>
          </a:p>
          <a:p>
            <a:r>
              <a:rPr lang="fr-FR" dirty="0"/>
              <a:t>Francois SOUMILLE – Josiane Scicard</a:t>
            </a:r>
          </a:p>
          <a:p>
            <a:r>
              <a:rPr lang="fr-FR" dirty="0"/>
              <a:t>Trésorier – Trésorière adjointe</a:t>
            </a:r>
          </a:p>
        </p:txBody>
      </p:sp>
      <p:pic>
        <p:nvPicPr>
          <p:cNvPr id="5" name="Image 4" descr="Une image contenant texte&#10;&#10;Description générée automatiquement">
            <a:extLst>
              <a:ext uri="{FF2B5EF4-FFF2-40B4-BE49-F238E27FC236}">
                <a16:creationId xmlns:a16="http://schemas.microsoft.com/office/drawing/2014/main" id="{26197367-5302-48AC-BC33-D03448F38C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4285" y="6124473"/>
            <a:ext cx="5763429" cy="733527"/>
          </a:xfrm>
          <a:prstGeom prst="rect">
            <a:avLst/>
          </a:prstGeom>
          <a:effectLst>
            <a:outerShdw blurRad="50800" dist="50800" dir="5400000" algn="ctr" rotWithShape="0">
              <a:srgbClr val="000000">
                <a:alpha val="0"/>
              </a:srgbClr>
            </a:outerShdw>
          </a:effectLst>
        </p:spPr>
      </p:pic>
    </p:spTree>
    <p:extLst>
      <p:ext uri="{BB962C8B-B14F-4D97-AF65-F5344CB8AC3E}">
        <p14:creationId xmlns:p14="http://schemas.microsoft.com/office/powerpoint/2010/main" val="3256773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55FBFE-4D98-43C4-9605-BFBF6493C9EB}"/>
              </a:ext>
            </a:extLst>
          </p:cNvPr>
          <p:cNvSpPr>
            <a:spLocks noGrp="1"/>
          </p:cNvSpPr>
          <p:nvPr>
            <p:ph type="title"/>
          </p:nvPr>
        </p:nvSpPr>
        <p:spPr/>
        <p:txBody>
          <a:bodyPr/>
          <a:lstStyle/>
          <a:p>
            <a:r>
              <a:rPr lang="fr-FR" dirty="0"/>
              <a:t>Budget prévisionnel 2021</a:t>
            </a:r>
          </a:p>
        </p:txBody>
      </p:sp>
      <p:sp>
        <p:nvSpPr>
          <p:cNvPr id="3" name="Espace réservé du contenu 2">
            <a:extLst>
              <a:ext uri="{FF2B5EF4-FFF2-40B4-BE49-F238E27FC236}">
                <a16:creationId xmlns:a16="http://schemas.microsoft.com/office/drawing/2014/main" id="{8A1108D0-4F43-4D76-BA2D-689FE5511D49}"/>
              </a:ext>
            </a:extLst>
          </p:cNvPr>
          <p:cNvSpPr>
            <a:spLocks noGrp="1"/>
          </p:cNvSpPr>
          <p:nvPr>
            <p:ph idx="1"/>
          </p:nvPr>
        </p:nvSpPr>
        <p:spPr/>
        <p:txBody>
          <a:bodyPr/>
          <a:lstStyle/>
          <a:p>
            <a:r>
              <a:rPr lang="fr-FR" sz="1800" dirty="0">
                <a:effectLst/>
                <a:latin typeface="Calibri" panose="020F0502020204030204" pitchFamily="34" charset="0"/>
                <a:ea typeface="Calibri" panose="020F0502020204030204" pitchFamily="34" charset="0"/>
                <a:cs typeface="Times New Roman" panose="02020603050405020304" pitchFamily="18" charset="0"/>
              </a:rPr>
              <a:t>Nous vous présentons un BP 2021 modifié par rapport à celui qui vous avait été initialement présenté lors de l’AG 2020 afin de prendre en compte le report d’un an de l’UA et l’organisation de la journée scientifique du 5 octobre en partenariat avec le GIS. </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Ce budget d’un montant de 80 100€ devrait être équilibré grâce aux versements des subventions MESRI et GIS, la e-journée du 5 octobre étant gratuite.</a:t>
            </a:r>
          </a:p>
          <a:p>
            <a:endParaRPr lang="fr-FR" dirty="0"/>
          </a:p>
        </p:txBody>
      </p:sp>
    </p:spTree>
    <p:extLst>
      <p:ext uri="{BB962C8B-B14F-4D97-AF65-F5344CB8AC3E}">
        <p14:creationId xmlns:p14="http://schemas.microsoft.com/office/powerpoint/2010/main" val="3669711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829BE4-6CAA-4D00-BE5B-FD87C3CA97AE}"/>
              </a:ext>
            </a:extLst>
          </p:cNvPr>
          <p:cNvSpPr>
            <a:spLocks noGrp="1"/>
          </p:cNvSpPr>
          <p:nvPr>
            <p:ph type="title"/>
          </p:nvPr>
        </p:nvSpPr>
        <p:spPr/>
        <p:txBody>
          <a:bodyPr/>
          <a:lstStyle/>
          <a:p>
            <a:r>
              <a:rPr lang="fr-FR" dirty="0"/>
              <a:t>Perspectives</a:t>
            </a:r>
          </a:p>
        </p:txBody>
      </p:sp>
      <p:sp>
        <p:nvSpPr>
          <p:cNvPr id="3" name="Espace réservé du contenu 2">
            <a:extLst>
              <a:ext uri="{FF2B5EF4-FFF2-40B4-BE49-F238E27FC236}">
                <a16:creationId xmlns:a16="http://schemas.microsoft.com/office/drawing/2014/main" id="{910C22D2-B6B3-44D4-8613-DB35195E0C42}"/>
              </a:ext>
            </a:extLst>
          </p:cNvPr>
          <p:cNvSpPr>
            <a:spLocks noGrp="1"/>
          </p:cNvSpPr>
          <p:nvPr>
            <p:ph idx="1"/>
          </p:nvPr>
        </p:nvSpPr>
        <p:spPr/>
        <p:txBody>
          <a:bodyPr/>
          <a:lstStyle/>
          <a:p>
            <a:r>
              <a:rPr lang="fr-FR" sz="1800" dirty="0">
                <a:effectLst/>
                <a:latin typeface="Calibri" panose="020F0502020204030204" pitchFamily="34" charset="0"/>
                <a:ea typeface="Calibri" panose="020F0502020204030204" pitchFamily="34" charset="0"/>
                <a:cs typeface="Times New Roman" panose="02020603050405020304" pitchFamily="18" charset="0"/>
              </a:rPr>
              <a:t>Formalisation des documents comptables de l’association</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Valorisation du travail des bénévoles</a:t>
            </a:r>
          </a:p>
          <a:p>
            <a:r>
              <a:rPr lang="fr-FR" sz="1800" dirty="0">
                <a:latin typeface="Calibri" panose="020F0502020204030204" pitchFamily="34" charset="0"/>
                <a:cs typeface="Times New Roman" panose="02020603050405020304" pitchFamily="18" charset="0"/>
              </a:rPr>
              <a:t>Relai des trésoriers</a:t>
            </a:r>
          </a:p>
          <a:p>
            <a:r>
              <a:rPr lang="fr-FR" sz="1800" dirty="0">
                <a:latin typeface="Calibri" panose="020F0502020204030204" pitchFamily="34" charset="0"/>
                <a:cs typeface="Times New Roman" panose="02020603050405020304" pitchFamily="18" charset="0"/>
              </a:rPr>
              <a:t>Financement de l’association et évolution de la formation professionnelle continue</a:t>
            </a:r>
            <a:endParaRPr lang="fr-FR" dirty="0"/>
          </a:p>
        </p:txBody>
      </p:sp>
    </p:spTree>
    <p:extLst>
      <p:ext uri="{BB962C8B-B14F-4D97-AF65-F5344CB8AC3E}">
        <p14:creationId xmlns:p14="http://schemas.microsoft.com/office/powerpoint/2010/main" val="4147209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0495F6-05E5-47F3-984D-CE83BDC52764}"/>
              </a:ext>
            </a:extLst>
          </p:cNvPr>
          <p:cNvSpPr>
            <a:spLocks noGrp="1"/>
          </p:cNvSpPr>
          <p:nvPr>
            <p:ph type="title"/>
          </p:nvPr>
        </p:nvSpPr>
        <p:spPr/>
        <p:txBody>
          <a:bodyPr/>
          <a:lstStyle/>
          <a:p>
            <a:r>
              <a:rPr lang="fr-FR" dirty="0"/>
              <a:t>Les évènements budgétaires marquants de 2020</a:t>
            </a:r>
          </a:p>
        </p:txBody>
      </p:sp>
      <p:sp>
        <p:nvSpPr>
          <p:cNvPr id="3" name="Espace réservé du contenu 2">
            <a:extLst>
              <a:ext uri="{FF2B5EF4-FFF2-40B4-BE49-F238E27FC236}">
                <a16:creationId xmlns:a16="http://schemas.microsoft.com/office/drawing/2014/main" id="{4850A0B4-75D1-4390-A655-9789F72ED363}"/>
              </a:ext>
            </a:extLst>
          </p:cNvPr>
          <p:cNvSpPr>
            <a:spLocks noGrp="1"/>
          </p:cNvSpPr>
          <p:nvPr>
            <p:ph idx="1"/>
          </p:nvPr>
        </p:nvSpPr>
        <p:spPr/>
        <p:txBody>
          <a:bodyPr/>
          <a:lstStyle/>
          <a:p>
            <a:r>
              <a:rPr lang="fr-FR" dirty="0"/>
              <a:t>Report de l’UA</a:t>
            </a:r>
          </a:p>
          <a:p>
            <a:r>
              <a:rPr lang="fr-FR" dirty="0"/>
              <a:t>Reconduction subvention MESRI</a:t>
            </a:r>
          </a:p>
          <a:p>
            <a:r>
              <a:rPr lang="fr-FR" dirty="0"/>
              <a:t>Partenariat GIS Autisme et TND </a:t>
            </a:r>
          </a:p>
        </p:txBody>
      </p:sp>
    </p:spTree>
    <p:extLst>
      <p:ext uri="{BB962C8B-B14F-4D97-AF65-F5344CB8AC3E}">
        <p14:creationId xmlns:p14="http://schemas.microsoft.com/office/powerpoint/2010/main" val="1528711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0A1ADB-9DCD-4505-A0D3-DA9EEDEB796F}"/>
              </a:ext>
            </a:extLst>
          </p:cNvPr>
          <p:cNvSpPr>
            <a:spLocks noGrp="1"/>
          </p:cNvSpPr>
          <p:nvPr>
            <p:ph type="title"/>
          </p:nvPr>
        </p:nvSpPr>
        <p:spPr/>
        <p:txBody>
          <a:bodyPr/>
          <a:lstStyle/>
          <a:p>
            <a:r>
              <a:rPr lang="fr-FR" dirty="0"/>
              <a:t>Les résultats de l’exercice</a:t>
            </a:r>
          </a:p>
        </p:txBody>
      </p:sp>
      <p:pic>
        <p:nvPicPr>
          <p:cNvPr id="5" name="Espace réservé du contenu 4">
            <a:extLst>
              <a:ext uri="{FF2B5EF4-FFF2-40B4-BE49-F238E27FC236}">
                <a16:creationId xmlns:a16="http://schemas.microsoft.com/office/drawing/2014/main" id="{9E260AA5-41E3-460D-95A3-165348C5F7BB}"/>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38199" y="1338606"/>
            <a:ext cx="10407977" cy="5222450"/>
          </a:xfrm>
          <a:prstGeom prst="rect">
            <a:avLst/>
          </a:prstGeom>
          <a:noFill/>
          <a:ln>
            <a:noFill/>
          </a:ln>
        </p:spPr>
      </p:pic>
    </p:spTree>
    <p:extLst>
      <p:ext uri="{BB962C8B-B14F-4D97-AF65-F5344CB8AC3E}">
        <p14:creationId xmlns:p14="http://schemas.microsoft.com/office/powerpoint/2010/main" val="2004994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4B959319-8B24-4634-94B2-355C15F3B818}"/>
              </a:ext>
            </a:extLst>
          </p:cNvPr>
          <p:cNvPicPr>
            <a:picLocks noChangeAspect="1"/>
          </p:cNvPicPr>
          <p:nvPr/>
        </p:nvPicPr>
        <p:blipFill>
          <a:blip r:embed="rId2"/>
          <a:stretch>
            <a:fillRect/>
          </a:stretch>
        </p:blipFill>
        <p:spPr>
          <a:xfrm>
            <a:off x="0" y="3149"/>
            <a:ext cx="12192000" cy="6851702"/>
          </a:xfrm>
          <a:prstGeom prst="rect">
            <a:avLst/>
          </a:prstGeom>
        </p:spPr>
      </p:pic>
      <p:sp>
        <p:nvSpPr>
          <p:cNvPr id="8" name="Rectangle 7">
            <a:extLst>
              <a:ext uri="{FF2B5EF4-FFF2-40B4-BE49-F238E27FC236}">
                <a16:creationId xmlns:a16="http://schemas.microsoft.com/office/drawing/2014/main" id="{CA6D00B3-29E7-4C7B-B273-21C649324A2F}"/>
              </a:ext>
            </a:extLst>
          </p:cNvPr>
          <p:cNvSpPr/>
          <p:nvPr/>
        </p:nvSpPr>
        <p:spPr>
          <a:xfrm>
            <a:off x="7281301" y="-77523"/>
            <a:ext cx="2022285" cy="523220"/>
          </a:xfrm>
          <a:prstGeom prst="rect">
            <a:avLst/>
          </a:prstGeom>
          <a:noFill/>
        </p:spPr>
        <p:txBody>
          <a:bodyPr wrap="none" lIns="91440" tIns="45720" rIns="91440" bIns="45720">
            <a:spAutoFit/>
          </a:bodyPr>
          <a:lstStyle/>
          <a:p>
            <a:pPr algn="ctr"/>
            <a:r>
              <a:rPr lang="fr-FR" sz="2800" b="0" cap="none" spc="0" dirty="0">
                <a:ln w="0"/>
                <a:solidFill>
                  <a:srgbClr val="FF0000"/>
                </a:solidFill>
                <a:effectLst>
                  <a:outerShdw blurRad="38100" dist="19050" dir="2700000" algn="tl" rotWithShape="0">
                    <a:schemeClr val="dk1">
                      <a:alpha val="40000"/>
                    </a:schemeClr>
                  </a:outerShdw>
                </a:effectLst>
              </a:rPr>
              <a:t>Actualisé AG</a:t>
            </a:r>
          </a:p>
        </p:txBody>
      </p:sp>
    </p:spTree>
    <p:extLst>
      <p:ext uri="{BB962C8B-B14F-4D97-AF65-F5344CB8AC3E}">
        <p14:creationId xmlns:p14="http://schemas.microsoft.com/office/powerpoint/2010/main" val="2998471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CEDCE3-DC62-41F1-8A70-DA440E58E12F}"/>
              </a:ext>
            </a:extLst>
          </p:cNvPr>
          <p:cNvSpPr>
            <a:spLocks noGrp="1"/>
          </p:cNvSpPr>
          <p:nvPr>
            <p:ph type="title"/>
          </p:nvPr>
        </p:nvSpPr>
        <p:spPr/>
        <p:txBody>
          <a:bodyPr/>
          <a:lstStyle/>
          <a:p>
            <a:r>
              <a:rPr lang="fr-FR" dirty="0"/>
              <a:t>Analyse des recettes</a:t>
            </a:r>
          </a:p>
        </p:txBody>
      </p:sp>
      <p:sp>
        <p:nvSpPr>
          <p:cNvPr id="3" name="Espace réservé du contenu 2">
            <a:extLst>
              <a:ext uri="{FF2B5EF4-FFF2-40B4-BE49-F238E27FC236}">
                <a16:creationId xmlns:a16="http://schemas.microsoft.com/office/drawing/2014/main" id="{F4863E00-C19D-4049-90B1-F97EF10B1452}"/>
              </a:ext>
            </a:extLst>
          </p:cNvPr>
          <p:cNvSpPr>
            <a:spLocks noGrp="1"/>
          </p:cNvSpPr>
          <p:nvPr>
            <p:ph idx="1"/>
          </p:nvPr>
        </p:nvSpPr>
        <p:spPr/>
        <p:txBody>
          <a:bodyPr/>
          <a:lstStyle/>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total des recettes de l’association s’élève à</a:t>
            </a:r>
            <a:r>
              <a:rPr lang="fr-FR" sz="1800" b="1" dirty="0">
                <a:effectLst/>
                <a:latin typeface="Calibri" panose="020F0502020204030204" pitchFamily="34" charset="0"/>
                <a:ea typeface="Calibri" panose="020F0502020204030204" pitchFamily="34" charset="0"/>
                <a:cs typeface="Times New Roman" panose="02020603050405020304" pitchFamily="18" charset="0"/>
              </a:rPr>
              <a:t> 60 723€. </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28%:  cotisations, ventes et abonnements de publications </a:t>
            </a:r>
          </a:p>
          <a:p>
            <a:pPr>
              <a:lnSpc>
                <a:spcPct val="107000"/>
              </a:lnSpc>
              <a:spcAft>
                <a:spcPts val="800"/>
              </a:spcAft>
            </a:pPr>
            <a:r>
              <a:rPr lang="fr-FR" sz="1800" dirty="0">
                <a:latin typeface="Calibri" panose="020F0502020204030204" pitchFamily="34" charset="0"/>
                <a:ea typeface="Calibri" panose="020F0502020204030204" pitchFamily="34" charset="0"/>
                <a:cs typeface="Times New Roman" panose="02020603050405020304" pitchFamily="18" charset="0"/>
              </a:rPr>
              <a:t>13% : </a:t>
            </a:r>
            <a:r>
              <a:rPr lang="fr-FR" sz="1800" dirty="0">
                <a:effectLst/>
                <a:latin typeface="Calibri" panose="020F0502020204030204" pitchFamily="34" charset="0"/>
                <a:ea typeface="Calibri" panose="020F0502020204030204" pitchFamily="34" charset="0"/>
                <a:cs typeface="Times New Roman" panose="02020603050405020304" pitchFamily="18" charset="0"/>
              </a:rPr>
              <a:t>dons </a:t>
            </a:r>
          </a:p>
          <a:p>
            <a:pPr>
              <a:lnSpc>
                <a:spcPct val="107000"/>
              </a:lnSpc>
              <a:spcAft>
                <a:spcPts val="800"/>
              </a:spcAft>
            </a:pPr>
            <a:r>
              <a:rPr lang="fr-FR" sz="1800" dirty="0">
                <a:latin typeface="Calibri" panose="020F0502020204030204" pitchFamily="34" charset="0"/>
                <a:ea typeface="Calibri" panose="020F0502020204030204" pitchFamily="34" charset="0"/>
                <a:cs typeface="Times New Roman" panose="02020603050405020304" pitchFamily="18" charset="0"/>
              </a:rPr>
              <a:t>50% : </a:t>
            </a:r>
            <a:r>
              <a:rPr lang="fr-FR" sz="1800" dirty="0">
                <a:effectLst/>
                <a:latin typeface="Calibri" panose="020F0502020204030204" pitchFamily="34" charset="0"/>
                <a:ea typeface="Calibri" panose="020F0502020204030204" pitchFamily="34" charset="0"/>
                <a:cs typeface="Times New Roman" panose="02020603050405020304" pitchFamily="18" charset="0"/>
              </a:rPr>
              <a:t>subvention d’exploitation annuelle de 30 000</a:t>
            </a:r>
            <a:r>
              <a:rPr lang="fr-FR" sz="1800" baseline="300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dirty="0">
                <a:effectLst/>
                <a:latin typeface="Calibri" panose="020F0502020204030204" pitchFamily="34" charset="0"/>
                <a:ea typeface="Calibri" panose="020F0502020204030204" pitchFamily="34" charset="0"/>
                <a:cs typeface="Times New Roman" panose="02020603050405020304" pitchFamily="18" charset="0"/>
              </a:rPr>
              <a:t>€ du ministère de l’enseignement supérieur, de la recherche et de l’innovation (MESRI) dans le cadre des actions de la stratégie nationale pour l’autisme </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Les produits des cotisations et des abonnements restent stables par rapport aux deux années précédentes. </a:t>
            </a:r>
          </a:p>
          <a:p>
            <a:endParaRPr lang="fr-FR" dirty="0"/>
          </a:p>
        </p:txBody>
      </p:sp>
    </p:spTree>
    <p:extLst>
      <p:ext uri="{BB962C8B-B14F-4D97-AF65-F5344CB8AC3E}">
        <p14:creationId xmlns:p14="http://schemas.microsoft.com/office/powerpoint/2010/main" val="5088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D22484-6CF8-4862-AECF-39737D974876}"/>
              </a:ext>
            </a:extLst>
          </p:cNvPr>
          <p:cNvSpPr>
            <a:spLocks noGrp="1"/>
          </p:cNvSpPr>
          <p:nvPr>
            <p:ph type="title"/>
          </p:nvPr>
        </p:nvSpPr>
        <p:spPr/>
        <p:txBody>
          <a:bodyPr/>
          <a:lstStyle/>
          <a:p>
            <a:r>
              <a:rPr lang="fr-FR" dirty="0"/>
              <a:t>Analyse des dépenses</a:t>
            </a:r>
          </a:p>
        </p:txBody>
      </p:sp>
      <p:sp>
        <p:nvSpPr>
          <p:cNvPr id="3" name="Espace réservé du contenu 2">
            <a:extLst>
              <a:ext uri="{FF2B5EF4-FFF2-40B4-BE49-F238E27FC236}">
                <a16:creationId xmlns:a16="http://schemas.microsoft.com/office/drawing/2014/main" id="{EDB34F97-DDE0-4483-BAD8-BFB72370338A}"/>
              </a:ext>
            </a:extLst>
          </p:cNvPr>
          <p:cNvSpPr>
            <a:spLocks noGrp="1"/>
          </p:cNvSpPr>
          <p:nvPr>
            <p:ph idx="1"/>
          </p:nvPr>
        </p:nvSpPr>
        <p:spPr/>
        <p:txBody>
          <a:bodyPr>
            <a:normAutofit lnSpcReduction="10000"/>
          </a:bodyPr>
          <a:lstStyle/>
          <a:p>
            <a:r>
              <a:rPr lang="fr-FR" sz="1800" dirty="0">
                <a:effectLst/>
                <a:latin typeface="Calibri" panose="020F0502020204030204" pitchFamily="34" charset="0"/>
                <a:ea typeface="Calibri" panose="020F0502020204030204" pitchFamily="34" charset="0"/>
                <a:cs typeface="Times New Roman" panose="02020603050405020304" pitchFamily="18" charset="0"/>
              </a:rPr>
              <a:t>Les dépenses de l’exercices 2020 se montent à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67 592€</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Comparativement à 2018, précédente année sans UA, l’année 2020 est marquée par une forte réduction des charges liées aux déplacements des membres du CA et du CS qui ne représentent que 5% des dépenses en 2020 contre 23% en 2018</a:t>
            </a:r>
            <a:endParaRPr lang="fr-FR" sz="1800" b="1" dirty="0">
              <a:latin typeface="Calibri" panose="020F0502020204030204" pitchFamily="34" charset="0"/>
              <a:ea typeface="Calibri" panose="020F0502020204030204" pitchFamily="34" charset="0"/>
              <a:cs typeface="Times New Roman" panose="02020603050405020304" pitchFamily="18" charset="0"/>
            </a:endParaRPr>
          </a:p>
          <a:p>
            <a:r>
              <a:rPr lang="fr-FR" sz="1800" dirty="0">
                <a:effectLst/>
                <a:latin typeface="Calibri" panose="020F0502020204030204" pitchFamily="34" charset="0"/>
                <a:ea typeface="Calibri" panose="020F0502020204030204" pitchFamily="34" charset="0"/>
                <a:cs typeface="Times New Roman" panose="02020603050405020304" pitchFamily="18" charset="0"/>
              </a:rPr>
              <a:t>Les dépenses liées à notre logistique associative (fonctionnement du siège, secretariat, courrier…) correspondent à environ 55 % de nos dépenses annuelles </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des missions de diffusion des connaissances scientifiques dans le champ de l’autisme et d’interface entre le monde de la recherche, les usagers et les professionnels (préparation de la prochaine UA, réalisation des BS, organisation d’évènements tels que le webinaire sur le TSA à l’âge adulte de décembre dernier…), a représenté environ 30% des dépenses de l’année 2020. </a:t>
            </a:r>
            <a:endParaRPr lang="fr-FR" sz="1800" dirty="0">
              <a:latin typeface="Calibri" panose="020F0502020204030204" pitchFamily="34" charset="0"/>
              <a:ea typeface="Calibri" panose="020F0502020204030204" pitchFamily="34" charset="0"/>
              <a:cs typeface="Times New Roman" panose="02020603050405020304" pitchFamily="18" charset="0"/>
            </a:endParaRPr>
          </a:p>
          <a:p>
            <a:r>
              <a:rPr lang="fr-FR" sz="1800" dirty="0">
                <a:effectLst/>
                <a:latin typeface="Calibri" panose="020F0502020204030204" pitchFamily="34" charset="0"/>
                <a:ea typeface="Calibri" panose="020F0502020204030204" pitchFamily="34" charset="0"/>
                <a:cs typeface="Times New Roman" panose="02020603050405020304" pitchFamily="18" charset="0"/>
              </a:rPr>
              <a:t>Les principaux investissements en 2020 ont porté sur l’équipement bureautique avec l’achat d’un copieur multifonction (7 700€), ce qui nous a permis de mettre fin à un contrat de location plus couteux qu’un achat amortissable, et le renouvellement d’un ordinateur portable pour le secrétariat (Mac Book Pro 1 930€).  </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Avec des charges 2020 réduites de près de 15% comparées à celles de 2018, nos dépenses continuent à évoluer de manière raisonnable et sont contenues. </a:t>
            </a:r>
          </a:p>
          <a:p>
            <a:endParaRPr lang="fr-FR" dirty="0"/>
          </a:p>
        </p:txBody>
      </p:sp>
    </p:spTree>
    <p:extLst>
      <p:ext uri="{BB962C8B-B14F-4D97-AF65-F5344CB8AC3E}">
        <p14:creationId xmlns:p14="http://schemas.microsoft.com/office/powerpoint/2010/main" val="2875675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DFCB00-40D5-4452-A52B-EA64FBA158EA}"/>
              </a:ext>
            </a:extLst>
          </p:cNvPr>
          <p:cNvSpPr>
            <a:spLocks noGrp="1"/>
          </p:cNvSpPr>
          <p:nvPr>
            <p:ph type="title"/>
          </p:nvPr>
        </p:nvSpPr>
        <p:spPr/>
        <p:txBody>
          <a:bodyPr/>
          <a:lstStyle/>
          <a:p>
            <a:r>
              <a:rPr lang="fr-FR" dirty="0"/>
              <a:t>Valorisation du travail des bénévoles - CVN</a:t>
            </a:r>
          </a:p>
        </p:txBody>
      </p:sp>
      <p:sp>
        <p:nvSpPr>
          <p:cNvPr id="3" name="Espace réservé du contenu 2">
            <a:extLst>
              <a:ext uri="{FF2B5EF4-FFF2-40B4-BE49-F238E27FC236}">
                <a16:creationId xmlns:a16="http://schemas.microsoft.com/office/drawing/2014/main" id="{D3005E6E-187B-4D35-ABF5-75C37BD5F84A}"/>
              </a:ext>
            </a:extLst>
          </p:cNvPr>
          <p:cNvSpPr>
            <a:spLocks noGrp="1"/>
          </p:cNvSpPr>
          <p:nvPr>
            <p:ph idx="1"/>
          </p:nvPr>
        </p:nvSpPr>
        <p:spPr/>
        <p:txBody>
          <a:bodyPr>
            <a:normAutofit fontScale="92500" lnSpcReduction="20000"/>
          </a:bodyPr>
          <a:lstStyle/>
          <a:p>
            <a:r>
              <a:rPr lang="fr-FR" sz="1800" dirty="0">
                <a:effectLst/>
                <a:latin typeface="Calibri" panose="020F0502020204030204" pitchFamily="34" charset="0"/>
                <a:ea typeface="Calibri" panose="020F0502020204030204" pitchFamily="34" charset="0"/>
                <a:cs typeface="Times New Roman" panose="02020603050405020304" pitchFamily="18" charset="0"/>
              </a:rPr>
              <a:t>En 2020, l’activité des bénévoles de l’ARAPI, a fait l’objet d’un recensement systématique par le siège de l’association.</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Nous connaissons l’identité du bénévole, la nature de son activité et le nombre d’heures effectuées. </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La valorisation du bénévolat consiste à calculer combien auraient coûté ces heures, si elles avaient été effectuées par des salariés dans le cadre d’un travail rémunéré.</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Nous avons utilisé deux taux horaires de référence pour cette valorisation (monétisation) :</a:t>
            </a:r>
          </a:p>
          <a:p>
            <a:pPr lvl="1"/>
            <a:r>
              <a:rPr lang="fr-FR" sz="1800" dirty="0">
                <a:latin typeface="Calibri" panose="020F0502020204030204" pitchFamily="34" charset="0"/>
                <a:cs typeface="Times New Roman" panose="02020603050405020304" pitchFamily="18" charset="0"/>
              </a:rPr>
              <a:t>Un taux de 25 Euros de l’heure pour les activités d’administration et de fonctionnement de l’association  </a:t>
            </a:r>
          </a:p>
          <a:p>
            <a:pPr lvl="1"/>
            <a:r>
              <a:rPr lang="fr-FR" sz="1800" dirty="0">
                <a:effectLst/>
                <a:latin typeface="Calibri" panose="020F0502020204030204" pitchFamily="34" charset="0"/>
                <a:ea typeface="Times New Roman" panose="02020603050405020304" pitchFamily="18" charset="0"/>
                <a:cs typeface="Times New Roman" panose="02020603050405020304" pitchFamily="18" charset="0"/>
              </a:rPr>
              <a:t>Un taux de 55 Euros pour les activités scientifiques et la réalisation des missions de l’association. </a:t>
            </a:r>
          </a:p>
          <a:p>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dirty="0">
                <a:effectLst/>
                <a:latin typeface="Calibri" panose="020F0502020204030204" pitchFamily="34" charset="0"/>
                <a:ea typeface="Calibri" panose="020F0502020204030204" pitchFamily="34" charset="0"/>
                <a:cs typeface="Times New Roman" panose="02020603050405020304" pitchFamily="18" charset="0"/>
              </a:rPr>
              <a:t>Vu l’expérience et l’expertise scientifique que les bénévoles apportent à l’association et la diversité des taches qu’ils réalisent, ces deux taux horaires  correspondent à des moyennes incluant le coût des charges patronales.</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Durant l’exercice 2020, les bénévoles recensés ont travaillé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1 679,5  heures</a:t>
            </a:r>
            <a:r>
              <a:rPr lang="fr-FR" sz="1800" dirty="0">
                <a:effectLst/>
                <a:latin typeface="Calibri" panose="020F0502020204030204" pitchFamily="34" charset="0"/>
                <a:ea typeface="Calibri" panose="020F0502020204030204" pitchFamily="34" charset="0"/>
                <a:cs typeface="Times New Roman" panose="02020603050405020304" pitchFamily="18" charset="0"/>
              </a:rPr>
              <a:t>, ce qui aurait représenté un coût d’environ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74 883 Euros</a:t>
            </a:r>
            <a:r>
              <a:rPr lang="fr-FR" sz="1800" dirty="0">
                <a:effectLst/>
                <a:latin typeface="Calibri" panose="020F0502020204030204" pitchFamily="34" charset="0"/>
                <a:ea typeface="Calibri" panose="020F0502020204030204" pitchFamily="34" charset="0"/>
                <a:cs typeface="Times New Roman" panose="02020603050405020304" pitchFamily="18" charset="0"/>
              </a:rPr>
              <a:t>.</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Cette valorisation n’est pas exactement représentative du travail effectué par les bénévoles au cours d’une année complète. En effet, cette valorisation est effectuée sur la base de la déclaration par chaque bénévole des heures passées au service de l’association. Ainsi, ce mode de recensement ne permet pas d’en garantir le caractère exhaustif.</a:t>
            </a:r>
          </a:p>
          <a:p>
            <a:endParaRPr lang="fr-FR" dirty="0"/>
          </a:p>
        </p:txBody>
      </p:sp>
    </p:spTree>
    <p:extLst>
      <p:ext uri="{BB962C8B-B14F-4D97-AF65-F5344CB8AC3E}">
        <p14:creationId xmlns:p14="http://schemas.microsoft.com/office/powerpoint/2010/main" val="1760942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a:extLst>
              <a:ext uri="{FF2B5EF4-FFF2-40B4-BE49-F238E27FC236}">
                <a16:creationId xmlns:a16="http://schemas.microsoft.com/office/drawing/2014/main" id="{A0ED41F6-B3AC-4388-814B-AA89590961D2}"/>
              </a:ext>
            </a:extLst>
          </p:cNvPr>
          <p:cNvGraphicFramePr>
            <a:graphicFrameLocks noGrp="1"/>
          </p:cNvGraphicFramePr>
          <p:nvPr>
            <p:ph idx="1"/>
            <p:extLst>
              <p:ext uri="{D42A27DB-BD31-4B8C-83A1-F6EECF244321}">
                <p14:modId xmlns:p14="http://schemas.microsoft.com/office/powerpoint/2010/main" val="3991879593"/>
              </p:ext>
            </p:extLst>
          </p:nvPr>
        </p:nvGraphicFramePr>
        <p:xfrm>
          <a:off x="2903784" y="1512585"/>
          <a:ext cx="5588000" cy="1225550"/>
        </p:xfrm>
        <a:graphic>
          <a:graphicData uri="http://schemas.openxmlformats.org/drawingml/2006/table">
            <a:tbl>
              <a:tblPr/>
              <a:tblGrid>
                <a:gridCol w="2260600">
                  <a:extLst>
                    <a:ext uri="{9D8B030D-6E8A-4147-A177-3AD203B41FA5}">
                      <a16:colId xmlns:a16="http://schemas.microsoft.com/office/drawing/2014/main" val="4186182407"/>
                    </a:ext>
                  </a:extLst>
                </a:gridCol>
                <a:gridCol w="1409700">
                  <a:extLst>
                    <a:ext uri="{9D8B030D-6E8A-4147-A177-3AD203B41FA5}">
                      <a16:colId xmlns:a16="http://schemas.microsoft.com/office/drawing/2014/main" val="3365118340"/>
                    </a:ext>
                  </a:extLst>
                </a:gridCol>
                <a:gridCol w="901700">
                  <a:extLst>
                    <a:ext uri="{9D8B030D-6E8A-4147-A177-3AD203B41FA5}">
                      <a16:colId xmlns:a16="http://schemas.microsoft.com/office/drawing/2014/main" val="2846322299"/>
                    </a:ext>
                  </a:extLst>
                </a:gridCol>
                <a:gridCol w="1016000">
                  <a:extLst>
                    <a:ext uri="{9D8B030D-6E8A-4147-A177-3AD203B41FA5}">
                      <a16:colId xmlns:a16="http://schemas.microsoft.com/office/drawing/2014/main" val="4048112838"/>
                    </a:ext>
                  </a:extLst>
                </a:gridCol>
              </a:tblGrid>
              <a:tr h="254000">
                <a:tc gridSpan="4">
                  <a:txBody>
                    <a:bodyPr/>
                    <a:lstStyle/>
                    <a:p>
                      <a:pPr algn="ctr" fontAlgn="ctr"/>
                      <a:r>
                        <a:rPr lang="fr-FR" sz="1100" b="1" i="0" u="none" strike="noStrike" dirty="0">
                          <a:solidFill>
                            <a:srgbClr val="FFFFFF"/>
                          </a:solidFill>
                          <a:effectLst/>
                          <a:latin typeface="Calibri" panose="020F0502020204030204" pitchFamily="34" charset="0"/>
                        </a:rPr>
                        <a:t>Exercice 2020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4472C4"/>
                    </a:solidFill>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402791919"/>
                  </a:ext>
                </a:extLst>
              </a:tr>
              <a:tr h="349250">
                <a:tc>
                  <a:txBody>
                    <a:bodyPr/>
                    <a:lstStyle/>
                    <a:p>
                      <a:pPr algn="ctr" fontAlgn="ctr"/>
                      <a:r>
                        <a:rPr lang="fr-FR" sz="1100" b="1" i="0" u="none" strike="noStrike">
                          <a:solidFill>
                            <a:srgbClr val="FFFFFF"/>
                          </a:solidFill>
                          <a:effectLst/>
                          <a:latin typeface="Calibri" panose="020F0502020204030204" pitchFamily="34" charset="0"/>
                        </a:rPr>
                        <a:t>Contributions volontaires en nature (bénévolat) </a:t>
                      </a:r>
                    </a:p>
                  </a:txBody>
                  <a:tcPr marL="6350" marR="6350" marT="635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ctr"/>
                      <a:r>
                        <a:rPr lang="fr-FR" sz="1100" b="1" i="0" u="none" strike="noStrike">
                          <a:solidFill>
                            <a:srgbClr val="FFFFFF"/>
                          </a:solidFill>
                          <a:effectLst/>
                          <a:latin typeface="Calibri" panose="020F0502020204030204" pitchFamily="34" charset="0"/>
                        </a:rPr>
                        <a:t>Nombre d’heures</a:t>
                      </a:r>
                    </a:p>
                  </a:txBody>
                  <a:tcPr marL="6350" marR="6350" marT="6350" marB="0" anchor="ctr">
                    <a:lnL>
                      <a:noFill/>
                    </a:lnL>
                    <a:lnR>
                      <a:noFill/>
                    </a:lnR>
                    <a:lnT w="1270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ctr"/>
                      <a:r>
                        <a:rPr lang="fr-FR" sz="1100" b="1" i="0" u="none" strike="noStrike">
                          <a:solidFill>
                            <a:srgbClr val="FFFFFF"/>
                          </a:solidFill>
                          <a:effectLst/>
                          <a:latin typeface="Calibri" panose="020F0502020204030204" pitchFamily="34" charset="0"/>
                        </a:rPr>
                        <a:t>%</a:t>
                      </a:r>
                    </a:p>
                  </a:txBody>
                  <a:tcPr marL="6350" marR="6350" marT="635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4472C4"/>
                    </a:solidFill>
                  </a:tcPr>
                </a:tc>
                <a:tc>
                  <a:txBody>
                    <a:bodyPr/>
                    <a:lstStyle/>
                    <a:p>
                      <a:pPr algn="ctr" fontAlgn="ctr"/>
                      <a:r>
                        <a:rPr lang="fr-FR" sz="1100" b="1" i="0" u="none" strike="noStrike">
                          <a:solidFill>
                            <a:srgbClr val="FFFFFF"/>
                          </a:solidFill>
                          <a:effectLst/>
                          <a:latin typeface="Calibri" panose="020F0502020204030204" pitchFamily="34" charset="0"/>
                        </a:rPr>
                        <a:t>Valorisation</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4472C4"/>
                    </a:solidFill>
                  </a:tcPr>
                </a:tc>
                <a:extLst>
                  <a:ext uri="{0D108BD9-81ED-4DB2-BD59-A6C34878D82A}">
                    <a16:rowId xmlns:a16="http://schemas.microsoft.com/office/drawing/2014/main" val="2045445806"/>
                  </a:ext>
                </a:extLst>
              </a:tr>
              <a:tr h="190500">
                <a:tc>
                  <a:txBody>
                    <a:bodyPr/>
                    <a:lstStyle/>
                    <a:p>
                      <a:pPr algn="l" fontAlgn="ctr"/>
                      <a:r>
                        <a:rPr lang="fr-FR" sz="1100" b="1" i="0" u="none" strike="noStrike">
                          <a:solidFill>
                            <a:srgbClr val="FFFFFF"/>
                          </a:solidFill>
                          <a:effectLst/>
                          <a:latin typeface="Calibri" panose="020F0502020204030204" pitchFamily="34" charset="0"/>
                        </a:rPr>
                        <a:t>Vie associative</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r" fontAlgn="ctr"/>
                      <a:r>
                        <a:rPr lang="fr-FR" sz="1100" b="0" i="0" u="none" strike="noStrike">
                          <a:solidFill>
                            <a:srgbClr val="000000"/>
                          </a:solidFill>
                          <a:effectLst/>
                          <a:latin typeface="Calibri" panose="020F0502020204030204" pitchFamily="34" charset="0"/>
                        </a:rPr>
                        <a:t>949,5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B4C6E7"/>
                    </a:solidFill>
                  </a:tcPr>
                </a:tc>
                <a:tc>
                  <a:txBody>
                    <a:bodyPr/>
                    <a:lstStyle/>
                    <a:p>
                      <a:pPr algn="r" fontAlgn="ctr"/>
                      <a:r>
                        <a:rPr lang="fr-FR" sz="1100" b="0" i="0" u="none" strike="noStrike">
                          <a:solidFill>
                            <a:srgbClr val="000000"/>
                          </a:solidFill>
                          <a:effectLst/>
                          <a:latin typeface="Calibri" panose="020F0502020204030204" pitchFamily="34" charset="0"/>
                        </a:rPr>
                        <a:t>57%</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B4C6E7"/>
                    </a:solidFill>
                  </a:tcPr>
                </a:tc>
                <a:tc>
                  <a:txBody>
                    <a:bodyPr/>
                    <a:lstStyle/>
                    <a:p>
                      <a:pPr algn="l" fontAlgn="ctr"/>
                      <a:r>
                        <a:rPr lang="fr-FR" sz="1100" b="0" i="0" u="none" strike="noStrike">
                          <a:solidFill>
                            <a:srgbClr val="000000"/>
                          </a:solidFill>
                          <a:effectLst/>
                          <a:latin typeface="Calibri" panose="020F0502020204030204" pitchFamily="34" charset="0"/>
                        </a:rPr>
                        <a:t>              34 733 €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697420450"/>
                  </a:ext>
                </a:extLst>
              </a:tr>
              <a:tr h="241300">
                <a:tc>
                  <a:txBody>
                    <a:bodyPr/>
                    <a:lstStyle/>
                    <a:p>
                      <a:pPr algn="l" fontAlgn="ctr"/>
                      <a:r>
                        <a:rPr lang="fr-FR" sz="1100" b="1" i="0" u="none" strike="noStrike">
                          <a:solidFill>
                            <a:srgbClr val="FFFFFF"/>
                          </a:solidFill>
                          <a:effectLst/>
                          <a:latin typeface="Calibri" panose="020F0502020204030204" pitchFamily="34" charset="0"/>
                        </a:rPr>
                        <a:t>Actions et missions de l’ARAPI</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r" fontAlgn="ctr"/>
                      <a:r>
                        <a:rPr lang="fr-FR" sz="1100" b="0" i="0" u="none" strike="noStrike">
                          <a:solidFill>
                            <a:srgbClr val="000000"/>
                          </a:solidFill>
                          <a:effectLst/>
                          <a:latin typeface="Calibri" panose="020F0502020204030204" pitchFamily="34" charset="0"/>
                        </a:rPr>
                        <a:t>730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algn="r" fontAlgn="ctr"/>
                      <a:r>
                        <a:rPr lang="fr-FR" sz="1100" b="0" i="0" u="none" strike="noStrike">
                          <a:solidFill>
                            <a:srgbClr val="000000"/>
                          </a:solidFill>
                          <a:effectLst/>
                          <a:latin typeface="Calibri" panose="020F0502020204030204" pitchFamily="34" charset="0"/>
                        </a:rPr>
                        <a:t>43%</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algn="l" fontAlgn="ctr"/>
                      <a:r>
                        <a:rPr lang="fr-FR" sz="1100" b="0" i="0" u="none" strike="noStrike">
                          <a:solidFill>
                            <a:srgbClr val="000000"/>
                          </a:solidFill>
                          <a:effectLst/>
                          <a:latin typeface="Calibri" panose="020F0502020204030204" pitchFamily="34" charset="0"/>
                        </a:rPr>
                        <a:t>              40 150 €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1253481845"/>
                  </a:ext>
                </a:extLst>
              </a:tr>
              <a:tr h="190500">
                <a:tc>
                  <a:txBody>
                    <a:bodyPr/>
                    <a:lstStyle/>
                    <a:p>
                      <a:pPr algn="l" fontAlgn="ctr"/>
                      <a:r>
                        <a:rPr lang="fr-FR" sz="1100" b="1" i="0" u="none" strike="noStrike">
                          <a:solidFill>
                            <a:srgbClr val="FFFFFF"/>
                          </a:solidFill>
                          <a:effectLst/>
                          <a:latin typeface="Calibri" panose="020F0502020204030204" pitchFamily="34" charset="0"/>
                        </a:rPr>
                        <a:t>Total</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r" fontAlgn="ctr"/>
                      <a:r>
                        <a:rPr lang="fr-FR" sz="1100" b="1" i="0" u="none" strike="noStrike">
                          <a:solidFill>
                            <a:srgbClr val="000000"/>
                          </a:solidFill>
                          <a:effectLst/>
                          <a:latin typeface="Calibri" panose="020F0502020204030204" pitchFamily="34" charset="0"/>
                        </a:rPr>
                        <a:t>1679,5</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r" fontAlgn="ctr"/>
                      <a:r>
                        <a:rPr lang="fr-FR" sz="1100" b="1" i="0" u="none" strike="noStrike">
                          <a:solidFill>
                            <a:srgbClr val="000000"/>
                          </a:solidFill>
                          <a:effectLst/>
                          <a:latin typeface="Calibri" panose="020F0502020204030204" pitchFamily="34" charset="0"/>
                        </a:rPr>
                        <a:t>100%</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fontAlgn="ctr"/>
                      <a:r>
                        <a:rPr lang="fr-FR" sz="1100" b="1" i="0" u="none" strike="noStrike" dirty="0">
                          <a:solidFill>
                            <a:srgbClr val="000000"/>
                          </a:solidFill>
                          <a:effectLst/>
                          <a:latin typeface="Calibri" panose="020F0502020204030204" pitchFamily="34" charset="0"/>
                        </a:rPr>
                        <a:t>              74 883 € </a:t>
                      </a:r>
                    </a:p>
                  </a:txBody>
                  <a:tcPr marL="6350" marR="6350" marT="635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71241426"/>
                  </a:ext>
                </a:extLst>
              </a:tr>
            </a:tbl>
          </a:graphicData>
        </a:graphic>
      </p:graphicFrame>
      <p:graphicFrame>
        <p:nvGraphicFramePr>
          <p:cNvPr id="6" name="Tableau 5">
            <a:extLst>
              <a:ext uri="{FF2B5EF4-FFF2-40B4-BE49-F238E27FC236}">
                <a16:creationId xmlns:a16="http://schemas.microsoft.com/office/drawing/2014/main" id="{AE122C30-75A2-4F79-9FA6-B348BBBE4DCB}"/>
              </a:ext>
            </a:extLst>
          </p:cNvPr>
          <p:cNvGraphicFramePr>
            <a:graphicFrameLocks noGrp="1"/>
          </p:cNvGraphicFramePr>
          <p:nvPr>
            <p:extLst>
              <p:ext uri="{D42A27DB-BD31-4B8C-83A1-F6EECF244321}">
                <p14:modId xmlns:p14="http://schemas.microsoft.com/office/powerpoint/2010/main" val="2056000445"/>
              </p:ext>
            </p:extLst>
          </p:nvPr>
        </p:nvGraphicFramePr>
        <p:xfrm>
          <a:off x="167784" y="3135065"/>
          <a:ext cx="5472000" cy="3265170"/>
        </p:xfrm>
        <a:graphic>
          <a:graphicData uri="http://schemas.openxmlformats.org/drawingml/2006/table">
            <a:tbl>
              <a:tblPr/>
              <a:tblGrid>
                <a:gridCol w="1913597">
                  <a:extLst>
                    <a:ext uri="{9D8B030D-6E8A-4147-A177-3AD203B41FA5}">
                      <a16:colId xmlns:a16="http://schemas.microsoft.com/office/drawing/2014/main" val="2385595786"/>
                    </a:ext>
                  </a:extLst>
                </a:gridCol>
                <a:gridCol w="1193297">
                  <a:extLst>
                    <a:ext uri="{9D8B030D-6E8A-4147-A177-3AD203B41FA5}">
                      <a16:colId xmlns:a16="http://schemas.microsoft.com/office/drawing/2014/main" val="640643189"/>
                    </a:ext>
                  </a:extLst>
                </a:gridCol>
                <a:gridCol w="763275">
                  <a:extLst>
                    <a:ext uri="{9D8B030D-6E8A-4147-A177-3AD203B41FA5}">
                      <a16:colId xmlns:a16="http://schemas.microsoft.com/office/drawing/2014/main" val="2319700818"/>
                    </a:ext>
                  </a:extLst>
                </a:gridCol>
                <a:gridCol w="860043">
                  <a:extLst>
                    <a:ext uri="{9D8B030D-6E8A-4147-A177-3AD203B41FA5}">
                      <a16:colId xmlns:a16="http://schemas.microsoft.com/office/drawing/2014/main" val="1088471438"/>
                    </a:ext>
                  </a:extLst>
                </a:gridCol>
                <a:gridCol w="741788">
                  <a:extLst>
                    <a:ext uri="{9D8B030D-6E8A-4147-A177-3AD203B41FA5}">
                      <a16:colId xmlns:a16="http://schemas.microsoft.com/office/drawing/2014/main" val="451951702"/>
                    </a:ext>
                  </a:extLst>
                </a:gridCol>
              </a:tblGrid>
              <a:tr h="190500">
                <a:tc>
                  <a:txBody>
                    <a:bodyPr/>
                    <a:lstStyle/>
                    <a:p>
                      <a:pPr algn="ctr" fontAlgn="ctr"/>
                      <a:r>
                        <a:rPr lang="fr-FR" sz="900" b="1" i="0" u="none" strike="noStrike">
                          <a:solidFill>
                            <a:srgbClr val="FFFFFF"/>
                          </a:solidFill>
                          <a:effectLst/>
                          <a:latin typeface="Arial" panose="020B0604020202020204" pitchFamily="34" charset="0"/>
                        </a:rPr>
                        <a:t>Vie Associative</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gn="ctr" fontAlgn="ctr"/>
                      <a:r>
                        <a:rPr lang="fr-FR" sz="900" b="1" i="0" u="none" strike="noStrike">
                          <a:solidFill>
                            <a:srgbClr val="FFFFFF"/>
                          </a:solidFill>
                          <a:effectLst/>
                          <a:latin typeface="Arial" panose="020B0604020202020204" pitchFamily="34" charset="0"/>
                        </a:rPr>
                        <a:t>Nombre d’heures</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gn="ctr" fontAlgn="ctr"/>
                      <a:r>
                        <a:rPr lang="fr-FR" sz="900" b="1" i="0" u="none" strike="noStrike">
                          <a:solidFill>
                            <a:srgbClr val="FFFFFF"/>
                          </a:solidFill>
                          <a:effectLst/>
                          <a:latin typeface="Arial" panose="020B0604020202020204" pitchFamily="34" charset="0"/>
                        </a:rPr>
                        <a:t>%</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gn="ctr" fontAlgn="ctr"/>
                      <a:r>
                        <a:rPr lang="fr-FR" sz="900" b="1" i="0" u="none" strike="noStrike">
                          <a:solidFill>
                            <a:srgbClr val="FFFFFF"/>
                          </a:solidFill>
                          <a:effectLst/>
                          <a:latin typeface="Arial" panose="020B0604020202020204" pitchFamily="34" charset="0"/>
                        </a:rPr>
                        <a:t>Tx horaire</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gn="ctr" fontAlgn="ctr"/>
                      <a:r>
                        <a:rPr lang="fr-FR" sz="900" b="1" i="0" u="none" strike="noStrike">
                          <a:solidFill>
                            <a:srgbClr val="FFFFFF"/>
                          </a:solidFill>
                          <a:effectLst/>
                          <a:latin typeface="Arial" panose="020B0604020202020204" pitchFamily="34" charset="0"/>
                        </a:rPr>
                        <a:t>Valorisation</a:t>
                      </a:r>
                    </a:p>
                  </a:txBody>
                  <a:tcPr marL="6350" marR="6350" marT="6350" marB="0" anchor="ctr">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3204076136"/>
                  </a:ext>
                </a:extLst>
              </a:tr>
              <a:tr h="184150">
                <a:tc>
                  <a:txBody>
                    <a:bodyPr/>
                    <a:lstStyle/>
                    <a:p>
                      <a:pPr algn="l" fontAlgn="ctr"/>
                      <a:r>
                        <a:rPr lang="fr-FR" sz="900" b="1" i="0" u="none" strike="noStrike">
                          <a:solidFill>
                            <a:srgbClr val="000000"/>
                          </a:solidFill>
                          <a:effectLst/>
                          <a:latin typeface="Arial" panose="020B0604020202020204" pitchFamily="34" charset="0"/>
                        </a:rPr>
                        <a:t>Administration</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a:noFill/>
                    </a:lnB>
                  </a:tcPr>
                </a:tc>
                <a:tc rowSpan="5">
                  <a:txBody>
                    <a:bodyPr/>
                    <a:lstStyle/>
                    <a:p>
                      <a:pPr algn="ctr" fontAlgn="ctr"/>
                      <a:r>
                        <a:rPr lang="fr-FR" sz="900" b="1" i="0" u="none" strike="noStrike" dirty="0">
                          <a:solidFill>
                            <a:srgbClr val="000000"/>
                          </a:solidFill>
                          <a:effectLst/>
                          <a:latin typeface="Arial" panose="020B0604020202020204" pitchFamily="34" charset="0"/>
                        </a:rPr>
                        <a:t>301</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5">
                  <a:txBody>
                    <a:bodyPr/>
                    <a:lstStyle/>
                    <a:p>
                      <a:pPr algn="ctr" fontAlgn="ctr"/>
                      <a:r>
                        <a:rPr lang="fr-FR" sz="900" b="1" i="0" u="none" strike="noStrike" dirty="0">
                          <a:solidFill>
                            <a:srgbClr val="000000"/>
                          </a:solidFill>
                          <a:effectLst/>
                          <a:latin typeface="Arial" panose="020B0604020202020204" pitchFamily="34" charset="0"/>
                        </a:rPr>
                        <a:t>32%</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5">
                  <a:txBody>
                    <a:bodyPr/>
                    <a:lstStyle/>
                    <a:p>
                      <a:pPr algn="ctr" fontAlgn="ctr"/>
                      <a:r>
                        <a:rPr lang="fr-FR" sz="900" b="1" i="0" u="none" strike="noStrike" dirty="0">
                          <a:solidFill>
                            <a:srgbClr val="000000"/>
                          </a:solidFill>
                          <a:effectLst/>
                          <a:latin typeface="Arial" panose="020B0604020202020204" pitchFamily="34" charset="0"/>
                        </a:rPr>
                        <a:t>25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5">
                  <a:txBody>
                    <a:bodyPr/>
                    <a:lstStyle/>
                    <a:p>
                      <a:pPr algn="l" fontAlgn="ctr"/>
                      <a:r>
                        <a:rPr lang="fr-FR" sz="900" b="1" i="0" u="none" strike="noStrike" dirty="0">
                          <a:solidFill>
                            <a:srgbClr val="000000"/>
                          </a:solidFill>
                          <a:effectLst/>
                          <a:latin typeface="Arial" panose="020B0604020202020204" pitchFamily="34" charset="0"/>
                        </a:rPr>
                        <a:t>            7 525 €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409990341"/>
                  </a:ext>
                </a:extLst>
              </a:tr>
              <a:tr h="184150">
                <a:tc>
                  <a:txBody>
                    <a:bodyPr/>
                    <a:lstStyle/>
                    <a:p>
                      <a:pPr algn="l" fontAlgn="ctr"/>
                      <a:r>
                        <a:rPr lang="fr-FR" sz="900" b="0" i="0" u="none" strike="noStrike">
                          <a:solidFill>
                            <a:srgbClr val="000000"/>
                          </a:solidFill>
                          <a:effectLst/>
                          <a:latin typeface="Arial" panose="020B0604020202020204" pitchFamily="34" charset="0"/>
                        </a:rPr>
                        <a:t>Réunions</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962113815"/>
                  </a:ext>
                </a:extLst>
              </a:tr>
              <a:tr h="184150">
                <a:tc>
                  <a:txBody>
                    <a:bodyPr/>
                    <a:lstStyle/>
                    <a:p>
                      <a:pPr algn="l" fontAlgn="ctr"/>
                      <a:r>
                        <a:rPr lang="fr-FR" sz="900" b="0" i="0" u="none" strike="noStrike">
                          <a:solidFill>
                            <a:srgbClr val="000000"/>
                          </a:solidFill>
                          <a:effectLst/>
                          <a:latin typeface="Arial" panose="020B0604020202020204" pitchFamily="34" charset="0"/>
                        </a:rPr>
                        <a:t>Secrétariat général</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776055609"/>
                  </a:ext>
                </a:extLst>
              </a:tr>
              <a:tr h="184150">
                <a:tc>
                  <a:txBody>
                    <a:bodyPr/>
                    <a:lstStyle/>
                    <a:p>
                      <a:pPr algn="l" fontAlgn="ctr"/>
                      <a:r>
                        <a:rPr lang="fr-FR" sz="900" b="0" i="0" u="none" strike="noStrike">
                          <a:solidFill>
                            <a:srgbClr val="000000"/>
                          </a:solidFill>
                          <a:effectLst/>
                          <a:latin typeface="Arial" panose="020B0604020202020204" pitchFamily="34" charset="0"/>
                        </a:rPr>
                        <a:t>Trésorerie et suivi finances</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3113239856"/>
                  </a:ext>
                </a:extLst>
              </a:tr>
              <a:tr h="190500">
                <a:tc>
                  <a:txBody>
                    <a:bodyPr/>
                    <a:lstStyle/>
                    <a:p>
                      <a:pPr algn="l" fontAlgn="ctr"/>
                      <a:r>
                        <a:rPr lang="fr-FR" sz="900" b="0" i="0" u="none" strike="noStrike">
                          <a:solidFill>
                            <a:srgbClr val="000000"/>
                          </a:solidFill>
                          <a:effectLst/>
                          <a:latin typeface="Arial" panose="020B0604020202020204" pitchFamily="34" charset="0"/>
                        </a:rPr>
                        <a:t>Présidence</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w="12700" cap="flat" cmpd="sng" algn="ctr">
                      <a:solidFill>
                        <a:srgbClr val="4472C4"/>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3263697701"/>
                  </a:ext>
                </a:extLst>
              </a:tr>
              <a:tr h="190500">
                <a:tc>
                  <a:txBody>
                    <a:bodyPr/>
                    <a:lstStyle/>
                    <a:p>
                      <a:pPr algn="l" fontAlgn="ctr"/>
                      <a:r>
                        <a:rPr lang="fr-FR" sz="900" b="1" i="0" u="none" strike="noStrike">
                          <a:solidFill>
                            <a:srgbClr val="000000"/>
                          </a:solidFill>
                          <a:effectLst/>
                          <a:latin typeface="Arial" panose="020B0604020202020204" pitchFamily="34" charset="0"/>
                        </a:rPr>
                        <a:t>Organisation du siège</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a:noFill/>
                    </a:lnB>
                  </a:tcPr>
                </a:tc>
                <a:tc rowSpan="3">
                  <a:txBody>
                    <a:bodyPr/>
                    <a:lstStyle/>
                    <a:p>
                      <a:pPr algn="ctr" fontAlgn="ctr"/>
                      <a:r>
                        <a:rPr lang="fr-FR" sz="900" b="1" i="0" u="none" strike="noStrike" dirty="0">
                          <a:solidFill>
                            <a:srgbClr val="000000"/>
                          </a:solidFill>
                          <a:effectLst/>
                          <a:latin typeface="Arial" panose="020B0604020202020204" pitchFamily="34" charset="0"/>
                        </a:rPr>
                        <a:t>103</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3">
                  <a:txBody>
                    <a:bodyPr/>
                    <a:lstStyle/>
                    <a:p>
                      <a:pPr algn="ctr" fontAlgn="ctr"/>
                      <a:r>
                        <a:rPr lang="fr-FR" sz="900" b="1" i="0" u="none" strike="noStrike" dirty="0">
                          <a:solidFill>
                            <a:srgbClr val="000000"/>
                          </a:solidFill>
                          <a:effectLst/>
                          <a:latin typeface="Arial" panose="020B0604020202020204" pitchFamily="34" charset="0"/>
                        </a:rPr>
                        <a:t>11%</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3">
                  <a:txBody>
                    <a:bodyPr/>
                    <a:lstStyle/>
                    <a:p>
                      <a:pPr algn="ctr" fontAlgn="ctr"/>
                      <a:r>
                        <a:rPr lang="fr-FR" sz="900" b="1" i="0" u="none" strike="noStrike">
                          <a:solidFill>
                            <a:srgbClr val="000000"/>
                          </a:solidFill>
                          <a:effectLst/>
                          <a:latin typeface="Arial" panose="020B0604020202020204" pitchFamily="34" charset="0"/>
                        </a:rPr>
                        <a:t>25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3">
                  <a:txBody>
                    <a:bodyPr/>
                    <a:lstStyle/>
                    <a:p>
                      <a:pPr algn="l" fontAlgn="ctr"/>
                      <a:r>
                        <a:rPr lang="fr-FR" sz="900" b="1" i="0" u="none" strike="noStrike" dirty="0">
                          <a:solidFill>
                            <a:srgbClr val="000000"/>
                          </a:solidFill>
                          <a:effectLst/>
                          <a:latin typeface="Arial" panose="020B0604020202020204" pitchFamily="34" charset="0"/>
                        </a:rPr>
                        <a:t>            2 575 €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207786696"/>
                  </a:ext>
                </a:extLst>
              </a:tr>
              <a:tr h="184150">
                <a:tc>
                  <a:txBody>
                    <a:bodyPr/>
                    <a:lstStyle/>
                    <a:p>
                      <a:pPr algn="l" fontAlgn="ctr"/>
                      <a:r>
                        <a:rPr lang="fr-FR" sz="900" b="0" i="0" u="none" strike="noStrike">
                          <a:solidFill>
                            <a:srgbClr val="000000"/>
                          </a:solidFill>
                          <a:effectLst/>
                          <a:latin typeface="Arial" panose="020B0604020202020204" pitchFamily="34" charset="0"/>
                        </a:rPr>
                        <a:t>Présence sur place</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1823453616"/>
                  </a:ext>
                </a:extLst>
              </a:tr>
              <a:tr h="190500">
                <a:tc>
                  <a:txBody>
                    <a:bodyPr/>
                    <a:lstStyle/>
                    <a:p>
                      <a:pPr algn="l" fontAlgn="ctr"/>
                      <a:r>
                        <a:rPr lang="fr-FR" sz="900" b="0" i="0" u="none" strike="noStrike">
                          <a:solidFill>
                            <a:srgbClr val="000000"/>
                          </a:solidFill>
                          <a:effectLst/>
                          <a:latin typeface="Arial" panose="020B0604020202020204" pitchFamily="34" charset="0"/>
                        </a:rPr>
                        <a:t>GRH</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w="12700" cap="flat" cmpd="sng" algn="ctr">
                      <a:solidFill>
                        <a:srgbClr val="4472C4"/>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604378746"/>
                  </a:ext>
                </a:extLst>
              </a:tr>
              <a:tr h="184150">
                <a:tc>
                  <a:txBody>
                    <a:bodyPr/>
                    <a:lstStyle/>
                    <a:p>
                      <a:pPr algn="l" fontAlgn="ctr"/>
                      <a:r>
                        <a:rPr lang="fr-FR" sz="900" b="1" i="0" u="none" strike="noStrike">
                          <a:solidFill>
                            <a:srgbClr val="000000"/>
                          </a:solidFill>
                          <a:effectLst/>
                          <a:latin typeface="Arial" panose="020B0604020202020204" pitchFamily="34" charset="0"/>
                        </a:rPr>
                        <a:t>Appui logistique</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a:noFill/>
                    </a:lnB>
                  </a:tcPr>
                </a:tc>
                <a:tc rowSpan="3">
                  <a:txBody>
                    <a:bodyPr/>
                    <a:lstStyle/>
                    <a:p>
                      <a:pPr algn="ctr" fontAlgn="ctr"/>
                      <a:r>
                        <a:rPr lang="fr-FR" sz="900" b="1" i="0" u="none" strike="noStrike" dirty="0">
                          <a:solidFill>
                            <a:srgbClr val="000000"/>
                          </a:solidFill>
                          <a:effectLst/>
                          <a:latin typeface="Arial" panose="020B0604020202020204" pitchFamily="34" charset="0"/>
                        </a:rPr>
                        <a:t>179</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3">
                  <a:txBody>
                    <a:bodyPr/>
                    <a:lstStyle/>
                    <a:p>
                      <a:pPr algn="ctr" fontAlgn="ctr"/>
                      <a:r>
                        <a:rPr lang="fr-FR" sz="900" b="1" i="0" u="none" strike="noStrike" dirty="0">
                          <a:solidFill>
                            <a:srgbClr val="000000"/>
                          </a:solidFill>
                          <a:effectLst/>
                          <a:latin typeface="Arial" panose="020B0604020202020204" pitchFamily="34" charset="0"/>
                        </a:rPr>
                        <a:t>19%</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3">
                  <a:txBody>
                    <a:bodyPr/>
                    <a:lstStyle/>
                    <a:p>
                      <a:pPr algn="ctr" fontAlgn="ctr"/>
                      <a:r>
                        <a:rPr lang="fr-FR" sz="900" b="1" i="0" u="none" strike="noStrike">
                          <a:solidFill>
                            <a:srgbClr val="000000"/>
                          </a:solidFill>
                          <a:effectLst/>
                          <a:latin typeface="Arial" panose="020B0604020202020204" pitchFamily="34" charset="0"/>
                        </a:rPr>
                        <a:t>25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3">
                  <a:txBody>
                    <a:bodyPr/>
                    <a:lstStyle/>
                    <a:p>
                      <a:pPr algn="l" fontAlgn="ctr"/>
                      <a:r>
                        <a:rPr lang="fr-FR" sz="900" b="1" i="0" u="none" strike="noStrike" dirty="0">
                          <a:solidFill>
                            <a:srgbClr val="000000"/>
                          </a:solidFill>
                          <a:effectLst/>
                          <a:latin typeface="Arial" panose="020B0604020202020204" pitchFamily="34" charset="0"/>
                        </a:rPr>
                        <a:t>            4 475 €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189153391"/>
                  </a:ext>
                </a:extLst>
              </a:tr>
              <a:tr h="184150">
                <a:tc>
                  <a:txBody>
                    <a:bodyPr/>
                    <a:lstStyle/>
                    <a:p>
                      <a:pPr algn="l" fontAlgn="ctr"/>
                      <a:r>
                        <a:rPr lang="fr-FR" sz="900" b="0" i="0" u="none" strike="noStrike">
                          <a:solidFill>
                            <a:srgbClr val="000000"/>
                          </a:solidFill>
                          <a:effectLst/>
                          <a:latin typeface="Arial" panose="020B0604020202020204" pitchFamily="34" charset="0"/>
                        </a:rPr>
                        <a:t>Informatique et bureautique</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1662468871"/>
                  </a:ext>
                </a:extLst>
              </a:tr>
              <a:tr h="190500">
                <a:tc>
                  <a:txBody>
                    <a:bodyPr/>
                    <a:lstStyle/>
                    <a:p>
                      <a:pPr algn="l" fontAlgn="ctr"/>
                      <a:r>
                        <a:rPr lang="fr-FR" sz="900" b="0" i="0" u="none" strike="noStrike">
                          <a:solidFill>
                            <a:srgbClr val="000000"/>
                          </a:solidFill>
                          <a:effectLst/>
                          <a:latin typeface="Arial" panose="020B0604020202020204" pitchFamily="34" charset="0"/>
                        </a:rPr>
                        <a:t>Site internet</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w="12700" cap="flat" cmpd="sng" algn="ctr">
                      <a:solidFill>
                        <a:srgbClr val="4472C4"/>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3022708454"/>
                  </a:ext>
                </a:extLst>
              </a:tr>
              <a:tr h="184150">
                <a:tc>
                  <a:txBody>
                    <a:bodyPr/>
                    <a:lstStyle/>
                    <a:p>
                      <a:pPr algn="l" fontAlgn="ctr"/>
                      <a:r>
                        <a:rPr lang="fr-FR" sz="900" b="1" i="0" u="none" strike="noStrike">
                          <a:solidFill>
                            <a:srgbClr val="000000"/>
                          </a:solidFill>
                          <a:effectLst/>
                          <a:latin typeface="Arial" panose="020B0604020202020204" pitchFamily="34" charset="0"/>
                        </a:rPr>
                        <a:t>Comité Scientifique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a:noFill/>
                    </a:lnB>
                  </a:tcPr>
                </a:tc>
                <a:tc rowSpan="4">
                  <a:txBody>
                    <a:bodyPr/>
                    <a:lstStyle/>
                    <a:p>
                      <a:pPr algn="ctr" fontAlgn="ctr"/>
                      <a:r>
                        <a:rPr lang="fr-FR" sz="900" b="1" i="0" u="none" strike="noStrike" dirty="0">
                          <a:solidFill>
                            <a:srgbClr val="000000"/>
                          </a:solidFill>
                          <a:effectLst/>
                          <a:latin typeface="Arial" panose="020B0604020202020204" pitchFamily="34" charset="0"/>
                        </a:rPr>
                        <a:t>366,5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4">
                  <a:txBody>
                    <a:bodyPr/>
                    <a:lstStyle/>
                    <a:p>
                      <a:pPr algn="ctr" fontAlgn="ctr"/>
                      <a:r>
                        <a:rPr lang="fr-FR" sz="900" b="1" i="0" u="none" strike="noStrike" dirty="0">
                          <a:solidFill>
                            <a:srgbClr val="000000"/>
                          </a:solidFill>
                          <a:effectLst/>
                          <a:latin typeface="Arial" panose="020B0604020202020204" pitchFamily="34" charset="0"/>
                        </a:rPr>
                        <a:t>39%</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4">
                  <a:txBody>
                    <a:bodyPr/>
                    <a:lstStyle/>
                    <a:p>
                      <a:pPr algn="ctr" fontAlgn="ctr"/>
                      <a:r>
                        <a:rPr lang="fr-FR" sz="900" b="1" i="0" u="none" strike="noStrike">
                          <a:solidFill>
                            <a:srgbClr val="000000"/>
                          </a:solidFill>
                          <a:effectLst/>
                          <a:latin typeface="Arial" panose="020B0604020202020204" pitchFamily="34" charset="0"/>
                        </a:rPr>
                        <a:t>55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4">
                  <a:txBody>
                    <a:bodyPr/>
                    <a:lstStyle/>
                    <a:p>
                      <a:pPr algn="l" fontAlgn="ctr"/>
                      <a:r>
                        <a:rPr lang="fr-FR" sz="900" b="1" i="0" u="none" strike="noStrike" dirty="0">
                          <a:solidFill>
                            <a:srgbClr val="000000"/>
                          </a:solidFill>
                          <a:effectLst/>
                          <a:latin typeface="Arial" panose="020B0604020202020204" pitchFamily="34" charset="0"/>
                        </a:rPr>
                        <a:t>          20 158 €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4255484126"/>
                  </a:ext>
                </a:extLst>
              </a:tr>
              <a:tr h="184150">
                <a:tc>
                  <a:txBody>
                    <a:bodyPr/>
                    <a:lstStyle/>
                    <a:p>
                      <a:pPr algn="l" fontAlgn="ctr"/>
                      <a:r>
                        <a:rPr lang="fr-FR" sz="900" b="0" i="0" u="none" strike="noStrike">
                          <a:solidFill>
                            <a:srgbClr val="000000"/>
                          </a:solidFill>
                          <a:effectLst/>
                          <a:latin typeface="Arial" panose="020B0604020202020204" pitchFamily="34" charset="0"/>
                        </a:rPr>
                        <a:t>Réunions du CS</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240081374"/>
                  </a:ext>
                </a:extLst>
              </a:tr>
              <a:tr h="184150">
                <a:tc>
                  <a:txBody>
                    <a:bodyPr/>
                    <a:lstStyle/>
                    <a:p>
                      <a:pPr algn="l" fontAlgn="ctr"/>
                      <a:r>
                        <a:rPr lang="fr-FR" sz="900" b="0" i="0" u="none" strike="noStrike">
                          <a:solidFill>
                            <a:srgbClr val="000000"/>
                          </a:solidFill>
                          <a:effectLst/>
                          <a:latin typeface="Arial" panose="020B0604020202020204" pitchFamily="34" charset="0"/>
                        </a:rPr>
                        <a:t>Réunions CA et CS</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731364468"/>
                  </a:ext>
                </a:extLst>
              </a:tr>
              <a:tr h="190500">
                <a:tc>
                  <a:txBody>
                    <a:bodyPr/>
                    <a:lstStyle/>
                    <a:p>
                      <a:pPr algn="l" fontAlgn="ctr"/>
                      <a:r>
                        <a:rPr lang="fr-FR" sz="900" b="0" i="0" u="none" strike="noStrike">
                          <a:solidFill>
                            <a:srgbClr val="000000"/>
                          </a:solidFill>
                          <a:effectLst/>
                          <a:latin typeface="Arial" panose="020B0604020202020204" pitchFamily="34" charset="0"/>
                        </a:rPr>
                        <a:t>Secrétariat et animation du CS</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a:noFill/>
                    </a:lnT>
                    <a:lnB w="12700" cap="flat" cmpd="sng" algn="ctr">
                      <a:solidFill>
                        <a:srgbClr val="4472C4"/>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269288945"/>
                  </a:ext>
                </a:extLst>
              </a:tr>
              <a:tr h="190500">
                <a:tc>
                  <a:txBody>
                    <a:bodyPr/>
                    <a:lstStyle/>
                    <a:p>
                      <a:pPr algn="r" fontAlgn="ctr"/>
                      <a:r>
                        <a:rPr lang="fr-FR" sz="900" b="1" i="0" u="none" strike="noStrike">
                          <a:solidFill>
                            <a:srgbClr val="000000"/>
                          </a:solidFill>
                          <a:effectLst/>
                          <a:latin typeface="Arial" panose="020B0604020202020204" pitchFamily="34" charset="0"/>
                        </a:rPr>
                        <a:t>Total</a:t>
                      </a:r>
                    </a:p>
                  </a:txBody>
                  <a:tcPr marL="6350" marR="952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ctr" fontAlgn="ctr"/>
                      <a:r>
                        <a:rPr lang="fr-FR" sz="900" b="1" i="0" u="none" strike="noStrike" dirty="0">
                          <a:solidFill>
                            <a:srgbClr val="000000"/>
                          </a:solidFill>
                          <a:effectLst/>
                          <a:latin typeface="Arial" panose="020B0604020202020204" pitchFamily="34" charset="0"/>
                        </a:rPr>
                        <a:t>949,5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ctr" fontAlgn="ctr"/>
                      <a:r>
                        <a:rPr lang="fr-FR" sz="900" b="1" i="0" u="none" strike="noStrike" dirty="0">
                          <a:solidFill>
                            <a:srgbClr val="000000"/>
                          </a:solidFill>
                          <a:effectLst/>
                          <a:latin typeface="Arial" panose="020B0604020202020204" pitchFamily="34" charset="0"/>
                        </a:rPr>
                        <a:t>100%</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l" fontAlgn="ctr"/>
                      <a:r>
                        <a:rPr lang="fr-FR" sz="900" b="0" i="0" u="none" strike="noStrike">
                          <a:solidFill>
                            <a:srgbClr val="000000"/>
                          </a:solidFill>
                          <a:effectLst/>
                          <a:latin typeface="Arial" panose="020B0604020202020204" pitchFamily="34" charset="0"/>
                        </a:rPr>
                        <a:t>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l" fontAlgn="ctr"/>
                      <a:r>
                        <a:rPr lang="fr-FR" sz="900" b="1" i="0" u="none" strike="noStrike" dirty="0">
                          <a:solidFill>
                            <a:srgbClr val="000000"/>
                          </a:solidFill>
                          <a:effectLst/>
                          <a:latin typeface="Arial" panose="020B0604020202020204" pitchFamily="34" charset="0"/>
                        </a:rPr>
                        <a:t>          34 733 €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2023512017"/>
                  </a:ext>
                </a:extLst>
              </a:tr>
            </a:tbl>
          </a:graphicData>
        </a:graphic>
      </p:graphicFrame>
      <p:graphicFrame>
        <p:nvGraphicFramePr>
          <p:cNvPr id="7" name="Tableau 6">
            <a:extLst>
              <a:ext uri="{FF2B5EF4-FFF2-40B4-BE49-F238E27FC236}">
                <a16:creationId xmlns:a16="http://schemas.microsoft.com/office/drawing/2014/main" id="{0F385F73-8476-4FC3-A235-952338964A0B}"/>
              </a:ext>
            </a:extLst>
          </p:cNvPr>
          <p:cNvGraphicFramePr>
            <a:graphicFrameLocks noGrp="1"/>
          </p:cNvGraphicFramePr>
          <p:nvPr>
            <p:extLst>
              <p:ext uri="{D42A27DB-BD31-4B8C-83A1-F6EECF244321}">
                <p14:modId xmlns:p14="http://schemas.microsoft.com/office/powerpoint/2010/main" val="682162664"/>
              </p:ext>
            </p:extLst>
          </p:nvPr>
        </p:nvGraphicFramePr>
        <p:xfrm>
          <a:off x="5972797" y="3135065"/>
          <a:ext cx="5904000" cy="3201670"/>
        </p:xfrm>
        <a:graphic>
          <a:graphicData uri="http://schemas.openxmlformats.org/drawingml/2006/table">
            <a:tbl>
              <a:tblPr/>
              <a:tblGrid>
                <a:gridCol w="2064665">
                  <a:extLst>
                    <a:ext uri="{9D8B030D-6E8A-4147-A177-3AD203B41FA5}">
                      <a16:colId xmlns:a16="http://schemas.microsoft.com/office/drawing/2014/main" val="227649906"/>
                    </a:ext>
                  </a:extLst>
                </a:gridCol>
                <a:gridCol w="1287509">
                  <a:extLst>
                    <a:ext uri="{9D8B030D-6E8A-4147-A177-3AD203B41FA5}">
                      <a16:colId xmlns:a16="http://schemas.microsoft.com/office/drawing/2014/main" val="1268102430"/>
                    </a:ext>
                  </a:extLst>
                </a:gridCol>
                <a:gridCol w="823539">
                  <a:extLst>
                    <a:ext uri="{9D8B030D-6E8A-4147-A177-3AD203B41FA5}">
                      <a16:colId xmlns:a16="http://schemas.microsoft.com/office/drawing/2014/main" val="1471800110"/>
                    </a:ext>
                  </a:extLst>
                </a:gridCol>
                <a:gridCol w="927939">
                  <a:extLst>
                    <a:ext uri="{9D8B030D-6E8A-4147-A177-3AD203B41FA5}">
                      <a16:colId xmlns:a16="http://schemas.microsoft.com/office/drawing/2014/main" val="3049147115"/>
                    </a:ext>
                  </a:extLst>
                </a:gridCol>
                <a:gridCol w="800348">
                  <a:extLst>
                    <a:ext uri="{9D8B030D-6E8A-4147-A177-3AD203B41FA5}">
                      <a16:colId xmlns:a16="http://schemas.microsoft.com/office/drawing/2014/main" val="695286614"/>
                    </a:ext>
                  </a:extLst>
                </a:gridCol>
              </a:tblGrid>
              <a:tr h="190500">
                <a:tc>
                  <a:txBody>
                    <a:bodyPr/>
                    <a:lstStyle/>
                    <a:p>
                      <a:pPr algn="ctr" fontAlgn="ctr"/>
                      <a:r>
                        <a:rPr lang="fr-FR" sz="900" b="1" i="0" u="none" strike="noStrike">
                          <a:solidFill>
                            <a:srgbClr val="FFFFFF"/>
                          </a:solidFill>
                          <a:effectLst/>
                          <a:latin typeface="Arial" panose="020B0604020202020204" pitchFamily="34" charset="0"/>
                        </a:rPr>
                        <a:t>Actions de l’Arapi</a:t>
                      </a:r>
                    </a:p>
                  </a:txBody>
                  <a:tcPr marL="6350" marR="6350" marT="6350"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gn="ctr" fontAlgn="ctr"/>
                      <a:r>
                        <a:rPr lang="fr-FR" sz="900" b="1" i="0" u="none" strike="noStrike">
                          <a:solidFill>
                            <a:srgbClr val="FFFFFF"/>
                          </a:solidFill>
                          <a:effectLst/>
                          <a:latin typeface="Arial" panose="020B0604020202020204" pitchFamily="34" charset="0"/>
                        </a:rPr>
                        <a:t>Nombre d’heures</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gn="ctr" fontAlgn="ctr"/>
                      <a:r>
                        <a:rPr lang="fr-FR" sz="900" b="1" i="0" u="none" strike="noStrike">
                          <a:solidFill>
                            <a:srgbClr val="FFFFFF"/>
                          </a:solidFill>
                          <a:effectLst/>
                          <a:latin typeface="Arial" panose="020B0604020202020204" pitchFamily="34" charset="0"/>
                        </a:rPr>
                        <a:t>%</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gn="ctr" fontAlgn="ctr"/>
                      <a:r>
                        <a:rPr lang="fr-FR" sz="900" b="1" i="0" u="none" strike="noStrike">
                          <a:solidFill>
                            <a:srgbClr val="FFFFFF"/>
                          </a:solidFill>
                          <a:effectLst/>
                          <a:latin typeface="Arial" panose="020B0604020202020204" pitchFamily="34" charset="0"/>
                        </a:rPr>
                        <a:t>Taux Horaire</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gn="ctr" fontAlgn="ctr"/>
                      <a:r>
                        <a:rPr lang="fr-FR" sz="900" b="1" i="0" u="none" strike="noStrike">
                          <a:solidFill>
                            <a:srgbClr val="FFFFFF"/>
                          </a:solidFill>
                          <a:effectLst/>
                          <a:latin typeface="Arial" panose="020B0604020202020204" pitchFamily="34" charset="0"/>
                        </a:rPr>
                        <a:t>Valorisation</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43569075"/>
                  </a:ext>
                </a:extLst>
              </a:tr>
              <a:tr h="184150">
                <a:tc>
                  <a:txBody>
                    <a:bodyPr/>
                    <a:lstStyle/>
                    <a:p>
                      <a:pPr algn="l" fontAlgn="ctr"/>
                      <a:r>
                        <a:rPr lang="fr-FR" sz="900" b="1" i="0" u="none" strike="noStrike">
                          <a:solidFill>
                            <a:srgbClr val="000000"/>
                          </a:solidFill>
                          <a:effectLst/>
                          <a:latin typeface="Arial" panose="020B0604020202020204" pitchFamily="34" charset="0"/>
                        </a:rPr>
                        <a:t>Diffusion d’informations scientifiques</a:t>
                      </a:r>
                    </a:p>
                  </a:txBody>
                  <a:tcPr marL="6350" marR="6350" marT="6350"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a:noFill/>
                    </a:lnB>
                  </a:tcPr>
                </a:tc>
                <a:tc rowSpan="4">
                  <a:txBody>
                    <a:bodyPr/>
                    <a:lstStyle/>
                    <a:p>
                      <a:pPr algn="ctr" fontAlgn="ctr"/>
                      <a:r>
                        <a:rPr lang="fr-FR" sz="900" b="1" i="0" u="none" strike="noStrike" dirty="0">
                          <a:solidFill>
                            <a:srgbClr val="000000"/>
                          </a:solidFill>
                          <a:effectLst/>
                          <a:latin typeface="Arial" panose="020B0604020202020204" pitchFamily="34" charset="0"/>
                        </a:rPr>
                        <a:t>411,5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4">
                  <a:txBody>
                    <a:bodyPr/>
                    <a:lstStyle/>
                    <a:p>
                      <a:pPr algn="ctr" fontAlgn="ctr"/>
                      <a:r>
                        <a:rPr lang="fr-FR" sz="900" b="1" i="0" u="none" strike="noStrike">
                          <a:solidFill>
                            <a:srgbClr val="000000"/>
                          </a:solidFill>
                          <a:effectLst/>
                          <a:latin typeface="Arial" panose="020B0604020202020204" pitchFamily="34" charset="0"/>
                        </a:rPr>
                        <a:t>56%</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4">
                  <a:txBody>
                    <a:bodyPr/>
                    <a:lstStyle/>
                    <a:p>
                      <a:pPr algn="ctr" fontAlgn="ctr"/>
                      <a:r>
                        <a:rPr lang="fr-FR" sz="900" b="1" i="0" u="none" strike="noStrike" dirty="0">
                          <a:solidFill>
                            <a:srgbClr val="000000"/>
                          </a:solidFill>
                          <a:effectLst/>
                          <a:latin typeface="Arial" panose="020B0604020202020204" pitchFamily="34" charset="0"/>
                        </a:rPr>
                        <a:t>55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4">
                  <a:txBody>
                    <a:bodyPr/>
                    <a:lstStyle/>
                    <a:p>
                      <a:pPr algn="ctr" fontAlgn="ctr"/>
                      <a:r>
                        <a:rPr lang="fr-FR" sz="900" b="1" i="0" u="none" strike="noStrike" dirty="0">
                          <a:solidFill>
                            <a:srgbClr val="000000"/>
                          </a:solidFill>
                          <a:effectLst/>
                          <a:latin typeface="Arial" panose="020B0604020202020204" pitchFamily="34" charset="0"/>
                        </a:rPr>
                        <a:t>          22 633 €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3432233731"/>
                  </a:ext>
                </a:extLst>
              </a:tr>
              <a:tr h="184150">
                <a:tc>
                  <a:txBody>
                    <a:bodyPr/>
                    <a:lstStyle/>
                    <a:p>
                      <a:pPr algn="l" fontAlgn="ctr"/>
                      <a:r>
                        <a:rPr lang="fr-FR" sz="900" b="0" i="0" u="none" strike="noStrike">
                          <a:solidFill>
                            <a:srgbClr val="000000"/>
                          </a:solidFill>
                          <a:effectLst/>
                          <a:latin typeface="Arial" panose="020B0604020202020204" pitchFamily="34" charset="0"/>
                        </a:rPr>
                        <a:t>Bulletin scientifique</a:t>
                      </a:r>
                    </a:p>
                  </a:txBody>
                  <a:tcPr marL="6350" marR="6350" marT="6350" marB="0" anchor="ctr">
                    <a:lnL>
                      <a:noFill/>
                    </a:lnL>
                    <a:lnR w="12700" cap="flat" cmpd="sng" algn="ctr">
                      <a:solidFill>
                        <a:srgbClr val="4472C4"/>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3249727736"/>
                  </a:ext>
                </a:extLst>
              </a:tr>
              <a:tr h="184150">
                <a:tc>
                  <a:txBody>
                    <a:bodyPr/>
                    <a:lstStyle/>
                    <a:p>
                      <a:pPr algn="l" fontAlgn="ctr"/>
                      <a:r>
                        <a:rPr lang="fr-FR" sz="900" b="0" i="0" u="none" strike="noStrike">
                          <a:solidFill>
                            <a:srgbClr val="000000"/>
                          </a:solidFill>
                          <a:effectLst/>
                          <a:latin typeface="Arial" panose="020B0604020202020204" pitchFamily="34" charset="0"/>
                        </a:rPr>
                        <a:t>Lettre</a:t>
                      </a:r>
                    </a:p>
                  </a:txBody>
                  <a:tcPr marL="6350" marR="6350" marT="6350" marB="0" anchor="ctr">
                    <a:lnL>
                      <a:noFill/>
                    </a:lnL>
                    <a:lnR w="12700" cap="flat" cmpd="sng" algn="ctr">
                      <a:solidFill>
                        <a:srgbClr val="4472C4"/>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1132442818"/>
                  </a:ext>
                </a:extLst>
              </a:tr>
              <a:tr h="190500">
                <a:tc>
                  <a:txBody>
                    <a:bodyPr/>
                    <a:lstStyle/>
                    <a:p>
                      <a:pPr algn="l" fontAlgn="ctr"/>
                      <a:r>
                        <a:rPr lang="fr-FR" sz="900" b="0" i="0" u="none" strike="noStrike">
                          <a:solidFill>
                            <a:srgbClr val="000000"/>
                          </a:solidFill>
                          <a:effectLst/>
                          <a:latin typeface="Arial" panose="020B0604020202020204" pitchFamily="34" charset="0"/>
                        </a:rPr>
                        <a:t>Site internet</a:t>
                      </a:r>
                    </a:p>
                  </a:txBody>
                  <a:tcPr marL="6350" marR="6350" marT="6350" marB="0" anchor="ctr">
                    <a:lnL>
                      <a:noFill/>
                    </a:lnL>
                    <a:lnR w="12700" cap="flat" cmpd="sng" algn="ctr">
                      <a:solidFill>
                        <a:srgbClr val="4472C4"/>
                      </a:solidFill>
                      <a:prstDash val="solid"/>
                      <a:round/>
                      <a:headEnd type="none" w="med" len="med"/>
                      <a:tailEnd type="none" w="med" len="med"/>
                    </a:lnR>
                    <a:lnT>
                      <a:noFill/>
                    </a:lnT>
                    <a:lnB w="12700" cap="flat" cmpd="sng" algn="ctr">
                      <a:solidFill>
                        <a:srgbClr val="4472C4"/>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1654837737"/>
                  </a:ext>
                </a:extLst>
              </a:tr>
              <a:tr h="184150">
                <a:tc>
                  <a:txBody>
                    <a:bodyPr/>
                    <a:lstStyle/>
                    <a:p>
                      <a:pPr algn="l" fontAlgn="ctr"/>
                      <a:r>
                        <a:rPr lang="fr-FR" sz="900" b="1" i="0" u="none" strike="noStrike">
                          <a:solidFill>
                            <a:srgbClr val="000000"/>
                          </a:solidFill>
                          <a:effectLst/>
                          <a:latin typeface="Arial" panose="020B0604020202020204" pitchFamily="34" charset="0"/>
                        </a:rPr>
                        <a:t>Interface avec le monde de la recherche </a:t>
                      </a:r>
                    </a:p>
                  </a:txBody>
                  <a:tcPr marL="6350" marR="6350" marT="6350"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a:noFill/>
                    </a:lnB>
                  </a:tcPr>
                </a:tc>
                <a:tc rowSpan="3">
                  <a:txBody>
                    <a:bodyPr/>
                    <a:lstStyle/>
                    <a:p>
                      <a:pPr algn="ctr" fontAlgn="ctr"/>
                      <a:r>
                        <a:rPr lang="fr-FR" sz="900" b="1" i="0" u="none" strike="noStrike">
                          <a:solidFill>
                            <a:srgbClr val="000000"/>
                          </a:solidFill>
                          <a:effectLst/>
                          <a:latin typeface="Arial" panose="020B0604020202020204" pitchFamily="34" charset="0"/>
                        </a:rPr>
                        <a:t>73,5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3">
                  <a:txBody>
                    <a:bodyPr/>
                    <a:lstStyle/>
                    <a:p>
                      <a:pPr algn="ctr" fontAlgn="ctr"/>
                      <a:r>
                        <a:rPr lang="fr-FR" sz="900" b="1" i="0" u="none" strike="noStrike">
                          <a:solidFill>
                            <a:srgbClr val="000000"/>
                          </a:solidFill>
                          <a:effectLst/>
                          <a:latin typeface="Arial" panose="020B0604020202020204" pitchFamily="34" charset="0"/>
                        </a:rPr>
                        <a:t>10%</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3">
                  <a:txBody>
                    <a:bodyPr/>
                    <a:lstStyle/>
                    <a:p>
                      <a:pPr algn="ctr" fontAlgn="ctr"/>
                      <a:r>
                        <a:rPr lang="fr-FR" sz="900" b="1" i="0" u="none" strike="noStrike" dirty="0">
                          <a:solidFill>
                            <a:srgbClr val="000000"/>
                          </a:solidFill>
                          <a:effectLst/>
                          <a:latin typeface="Arial" panose="020B0604020202020204" pitchFamily="34" charset="0"/>
                        </a:rPr>
                        <a:t>55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3">
                  <a:txBody>
                    <a:bodyPr/>
                    <a:lstStyle/>
                    <a:p>
                      <a:pPr algn="ctr" fontAlgn="ctr"/>
                      <a:r>
                        <a:rPr lang="fr-FR" sz="900" b="1" i="0" u="none" strike="noStrike" dirty="0">
                          <a:solidFill>
                            <a:srgbClr val="000000"/>
                          </a:solidFill>
                          <a:effectLst/>
                          <a:latin typeface="Arial" panose="020B0604020202020204" pitchFamily="34" charset="0"/>
                        </a:rPr>
                        <a:t>            4 043 €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3086905312"/>
                  </a:ext>
                </a:extLst>
              </a:tr>
              <a:tr h="184150">
                <a:tc>
                  <a:txBody>
                    <a:bodyPr/>
                    <a:lstStyle/>
                    <a:p>
                      <a:pPr algn="l" fontAlgn="ctr"/>
                      <a:r>
                        <a:rPr lang="fr-FR" sz="900" b="0" i="0" u="none" strike="noStrike">
                          <a:solidFill>
                            <a:srgbClr val="000000"/>
                          </a:solidFill>
                          <a:effectLst/>
                          <a:latin typeface="Arial" panose="020B0604020202020204" pitchFamily="34" charset="0"/>
                        </a:rPr>
                        <a:t>GIS</a:t>
                      </a:r>
                    </a:p>
                  </a:txBody>
                  <a:tcPr marL="6350" marR="6350" marT="6350" marB="0" anchor="ctr">
                    <a:lnL>
                      <a:noFill/>
                    </a:lnL>
                    <a:lnR w="12700" cap="flat" cmpd="sng" algn="ctr">
                      <a:solidFill>
                        <a:srgbClr val="4472C4"/>
                      </a:solidFill>
                      <a:prstDash val="solid"/>
                      <a:round/>
                      <a:headEnd type="none" w="med" len="med"/>
                      <a:tailEnd type="none" w="med" len="med"/>
                    </a:lnR>
                    <a:lnT>
                      <a:noFill/>
                    </a:lnT>
                    <a:lnB>
                      <a:noFill/>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3993927782"/>
                  </a:ext>
                </a:extLst>
              </a:tr>
              <a:tr h="190500">
                <a:tc>
                  <a:txBody>
                    <a:bodyPr/>
                    <a:lstStyle/>
                    <a:p>
                      <a:pPr algn="l" fontAlgn="ctr"/>
                      <a:r>
                        <a:rPr lang="fr-FR" sz="900" b="0" i="0" u="none" strike="noStrike">
                          <a:solidFill>
                            <a:srgbClr val="000000"/>
                          </a:solidFill>
                          <a:effectLst/>
                          <a:latin typeface="Arial" panose="020B0604020202020204" pitchFamily="34" charset="0"/>
                        </a:rPr>
                        <a:t>Missions en lien avec SNA</a:t>
                      </a:r>
                    </a:p>
                  </a:txBody>
                  <a:tcPr marL="6350" marR="6350" marT="6350" marB="0" anchor="ctr">
                    <a:lnL>
                      <a:noFill/>
                    </a:lnL>
                    <a:lnR w="12700" cap="flat" cmpd="sng" algn="ctr">
                      <a:solidFill>
                        <a:srgbClr val="4472C4"/>
                      </a:solidFill>
                      <a:prstDash val="solid"/>
                      <a:round/>
                      <a:headEnd type="none" w="med" len="med"/>
                      <a:tailEnd type="none" w="med" len="med"/>
                    </a:lnR>
                    <a:lnT>
                      <a:noFill/>
                    </a:lnT>
                    <a:lnB w="12700" cap="flat" cmpd="sng" algn="ctr">
                      <a:solidFill>
                        <a:srgbClr val="4472C4"/>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651344867"/>
                  </a:ext>
                </a:extLst>
              </a:tr>
              <a:tr h="184150">
                <a:tc>
                  <a:txBody>
                    <a:bodyPr/>
                    <a:lstStyle/>
                    <a:p>
                      <a:pPr algn="l" fontAlgn="ctr"/>
                      <a:r>
                        <a:rPr lang="fr-FR" sz="900" b="1" i="0" u="none" strike="noStrike">
                          <a:solidFill>
                            <a:srgbClr val="000000"/>
                          </a:solidFill>
                          <a:effectLst/>
                          <a:latin typeface="Arial" panose="020B0604020202020204" pitchFamily="34" charset="0"/>
                        </a:rPr>
                        <a:t>Université d’Automne</a:t>
                      </a:r>
                    </a:p>
                  </a:txBody>
                  <a:tcPr marL="6350" marR="6350" marT="6350"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a:noFill/>
                    </a:lnB>
                  </a:tcPr>
                </a:tc>
                <a:tc rowSpan="2">
                  <a:txBody>
                    <a:bodyPr/>
                    <a:lstStyle/>
                    <a:p>
                      <a:pPr algn="ctr" fontAlgn="ctr"/>
                      <a:r>
                        <a:rPr lang="fr-FR" sz="900" b="1" i="0" u="none" strike="noStrike">
                          <a:solidFill>
                            <a:srgbClr val="000000"/>
                          </a:solidFill>
                          <a:effectLst/>
                          <a:latin typeface="Arial" panose="020B0604020202020204" pitchFamily="34" charset="0"/>
                        </a:rPr>
                        <a:t>78,5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2">
                  <a:txBody>
                    <a:bodyPr/>
                    <a:lstStyle/>
                    <a:p>
                      <a:pPr algn="ctr" fontAlgn="ctr"/>
                      <a:r>
                        <a:rPr lang="fr-FR" sz="900" b="1" i="0" u="none" strike="noStrike">
                          <a:solidFill>
                            <a:srgbClr val="000000"/>
                          </a:solidFill>
                          <a:effectLst/>
                          <a:latin typeface="Arial" panose="020B0604020202020204" pitchFamily="34" charset="0"/>
                        </a:rPr>
                        <a:t>11%</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2">
                  <a:txBody>
                    <a:bodyPr/>
                    <a:lstStyle/>
                    <a:p>
                      <a:pPr algn="ctr" fontAlgn="ctr"/>
                      <a:r>
                        <a:rPr lang="fr-FR" sz="900" b="1" i="0" u="none" strike="noStrike" dirty="0">
                          <a:solidFill>
                            <a:srgbClr val="000000"/>
                          </a:solidFill>
                          <a:effectLst/>
                          <a:latin typeface="Arial" panose="020B0604020202020204" pitchFamily="34" charset="0"/>
                        </a:rPr>
                        <a:t>55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2">
                  <a:txBody>
                    <a:bodyPr/>
                    <a:lstStyle/>
                    <a:p>
                      <a:pPr algn="ctr" fontAlgn="ctr"/>
                      <a:r>
                        <a:rPr lang="fr-FR" sz="900" b="1" i="0" u="none" strike="noStrike" dirty="0">
                          <a:solidFill>
                            <a:srgbClr val="000000"/>
                          </a:solidFill>
                          <a:effectLst/>
                          <a:latin typeface="Arial" panose="020B0604020202020204" pitchFamily="34" charset="0"/>
                        </a:rPr>
                        <a:t>            4 318 €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957256972"/>
                  </a:ext>
                </a:extLst>
              </a:tr>
              <a:tr h="190500">
                <a:tc>
                  <a:txBody>
                    <a:bodyPr/>
                    <a:lstStyle/>
                    <a:p>
                      <a:pPr algn="l" fontAlgn="ctr"/>
                      <a:r>
                        <a:rPr lang="fr-FR" sz="900" b="0" i="0" u="none" strike="noStrike">
                          <a:solidFill>
                            <a:srgbClr val="000000"/>
                          </a:solidFill>
                          <a:effectLst/>
                          <a:latin typeface="Arial" panose="020B0604020202020204" pitchFamily="34" charset="0"/>
                        </a:rPr>
                        <a:t>Préparation de l’UA 2021-2022</a:t>
                      </a:r>
                    </a:p>
                  </a:txBody>
                  <a:tcPr marL="6350" marR="6350" marT="6350" marB="0" anchor="ctr">
                    <a:lnL>
                      <a:noFill/>
                    </a:lnL>
                    <a:lnR w="12700" cap="flat" cmpd="sng" algn="ctr">
                      <a:solidFill>
                        <a:srgbClr val="4472C4"/>
                      </a:solidFill>
                      <a:prstDash val="solid"/>
                      <a:round/>
                      <a:headEnd type="none" w="med" len="med"/>
                      <a:tailEnd type="none" w="med" len="med"/>
                    </a:lnR>
                    <a:lnT>
                      <a:noFill/>
                    </a:lnT>
                    <a:lnB w="12700" cap="flat" cmpd="sng" algn="ctr">
                      <a:solidFill>
                        <a:srgbClr val="4472C4"/>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577542998"/>
                  </a:ext>
                </a:extLst>
              </a:tr>
              <a:tr h="184150">
                <a:tc>
                  <a:txBody>
                    <a:bodyPr/>
                    <a:lstStyle/>
                    <a:p>
                      <a:pPr algn="l" fontAlgn="ctr"/>
                      <a:r>
                        <a:rPr lang="fr-FR" sz="900" b="1" i="0" u="none" strike="noStrike">
                          <a:solidFill>
                            <a:srgbClr val="000000"/>
                          </a:solidFill>
                          <a:effectLst/>
                          <a:latin typeface="Arial" panose="020B0604020202020204" pitchFamily="34" charset="0"/>
                        </a:rPr>
                        <a:t>Actions spécifiques</a:t>
                      </a:r>
                    </a:p>
                  </a:txBody>
                  <a:tcPr marL="6350" marR="6350" marT="6350"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a:noFill/>
                    </a:lnB>
                  </a:tcPr>
                </a:tc>
                <a:tc rowSpan="2">
                  <a:txBody>
                    <a:bodyPr/>
                    <a:lstStyle/>
                    <a:p>
                      <a:pPr algn="ctr" fontAlgn="ctr"/>
                      <a:r>
                        <a:rPr lang="fr-FR" sz="900" b="1" i="0" u="none" strike="noStrike">
                          <a:solidFill>
                            <a:srgbClr val="000000"/>
                          </a:solidFill>
                          <a:effectLst/>
                          <a:latin typeface="Arial" panose="020B0604020202020204" pitchFamily="34" charset="0"/>
                        </a:rPr>
                        <a:t>114,5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2">
                  <a:txBody>
                    <a:bodyPr/>
                    <a:lstStyle/>
                    <a:p>
                      <a:pPr algn="ctr" fontAlgn="ctr"/>
                      <a:r>
                        <a:rPr lang="fr-FR" sz="900" b="1" i="0" u="none" strike="noStrike">
                          <a:solidFill>
                            <a:srgbClr val="000000"/>
                          </a:solidFill>
                          <a:effectLst/>
                          <a:latin typeface="Arial" panose="020B0604020202020204" pitchFamily="34" charset="0"/>
                        </a:rPr>
                        <a:t>16%</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2">
                  <a:txBody>
                    <a:bodyPr/>
                    <a:lstStyle/>
                    <a:p>
                      <a:pPr algn="ctr" fontAlgn="ctr"/>
                      <a:r>
                        <a:rPr lang="fr-FR" sz="900" b="1" i="0" u="none" strike="noStrike" dirty="0">
                          <a:solidFill>
                            <a:srgbClr val="000000"/>
                          </a:solidFill>
                          <a:effectLst/>
                          <a:latin typeface="Arial" panose="020B0604020202020204" pitchFamily="34" charset="0"/>
                        </a:rPr>
                        <a:t>55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2">
                  <a:txBody>
                    <a:bodyPr/>
                    <a:lstStyle/>
                    <a:p>
                      <a:pPr algn="ctr" fontAlgn="ctr"/>
                      <a:r>
                        <a:rPr lang="fr-FR" sz="900" b="1" i="0" u="none" strike="noStrike" dirty="0">
                          <a:solidFill>
                            <a:srgbClr val="000000"/>
                          </a:solidFill>
                          <a:effectLst/>
                          <a:latin typeface="Arial" panose="020B0604020202020204" pitchFamily="34" charset="0"/>
                        </a:rPr>
                        <a:t>            6 298 €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441280211"/>
                  </a:ext>
                </a:extLst>
              </a:tr>
              <a:tr h="190500">
                <a:tc>
                  <a:txBody>
                    <a:bodyPr/>
                    <a:lstStyle/>
                    <a:p>
                      <a:pPr algn="l" fontAlgn="ctr"/>
                      <a:r>
                        <a:rPr lang="fr-FR" sz="900" b="0" i="0" u="none" strike="noStrike">
                          <a:solidFill>
                            <a:srgbClr val="000000"/>
                          </a:solidFill>
                          <a:effectLst/>
                          <a:latin typeface="Arial" panose="020B0604020202020204" pitchFamily="34" charset="0"/>
                        </a:rPr>
                        <a:t>Webinaire TSA adulte</a:t>
                      </a:r>
                    </a:p>
                  </a:txBody>
                  <a:tcPr marL="6350" marR="6350" marT="6350" marB="0" anchor="ctr">
                    <a:lnL>
                      <a:noFill/>
                    </a:lnL>
                    <a:lnR w="12700" cap="flat" cmpd="sng" algn="ctr">
                      <a:solidFill>
                        <a:srgbClr val="4472C4"/>
                      </a:solidFill>
                      <a:prstDash val="solid"/>
                      <a:round/>
                      <a:headEnd type="none" w="med" len="med"/>
                      <a:tailEnd type="none" w="med" len="med"/>
                    </a:lnR>
                    <a:lnT>
                      <a:noFill/>
                    </a:lnT>
                    <a:lnB w="12700" cap="flat" cmpd="sng" algn="ctr">
                      <a:solidFill>
                        <a:srgbClr val="4472C4"/>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781283291"/>
                  </a:ext>
                </a:extLst>
              </a:tr>
              <a:tr h="184150">
                <a:tc>
                  <a:txBody>
                    <a:bodyPr/>
                    <a:lstStyle/>
                    <a:p>
                      <a:pPr algn="l" fontAlgn="ctr"/>
                      <a:r>
                        <a:rPr lang="fr-FR" sz="900" b="1" i="0" u="none" strike="noStrike">
                          <a:solidFill>
                            <a:srgbClr val="000000"/>
                          </a:solidFill>
                          <a:effectLst/>
                          <a:latin typeface="Arial" panose="020B0604020202020204" pitchFamily="34" charset="0"/>
                        </a:rPr>
                        <a:t>Actions spécifiques</a:t>
                      </a:r>
                    </a:p>
                  </a:txBody>
                  <a:tcPr marL="6350" marR="6350" marT="6350"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a:noFill/>
                    </a:lnB>
                  </a:tcPr>
                </a:tc>
                <a:tc rowSpan="2">
                  <a:txBody>
                    <a:bodyPr/>
                    <a:lstStyle/>
                    <a:p>
                      <a:pPr algn="ctr" fontAlgn="ctr"/>
                      <a:r>
                        <a:rPr lang="fr-FR" sz="900" b="1" i="0" u="none" strike="noStrike">
                          <a:solidFill>
                            <a:srgbClr val="000000"/>
                          </a:solidFill>
                          <a:effectLst/>
                          <a:latin typeface="Arial" panose="020B0604020202020204" pitchFamily="34" charset="0"/>
                        </a:rPr>
                        <a:t>30</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2">
                  <a:txBody>
                    <a:bodyPr/>
                    <a:lstStyle/>
                    <a:p>
                      <a:pPr algn="ctr" fontAlgn="ctr"/>
                      <a:r>
                        <a:rPr lang="fr-FR" sz="900" b="1" i="0" u="none" strike="noStrike">
                          <a:solidFill>
                            <a:srgbClr val="000000"/>
                          </a:solidFill>
                          <a:effectLst/>
                          <a:latin typeface="Arial" panose="020B0604020202020204" pitchFamily="34" charset="0"/>
                        </a:rPr>
                        <a:t>4%</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2">
                  <a:txBody>
                    <a:bodyPr/>
                    <a:lstStyle/>
                    <a:p>
                      <a:pPr algn="ctr" fontAlgn="ctr"/>
                      <a:r>
                        <a:rPr lang="fr-FR" sz="900" b="1" i="0" u="none" strike="noStrike" dirty="0">
                          <a:solidFill>
                            <a:srgbClr val="000000"/>
                          </a:solidFill>
                          <a:effectLst/>
                          <a:latin typeface="Arial" panose="020B0604020202020204" pitchFamily="34" charset="0"/>
                        </a:rPr>
                        <a:t>55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rowSpan="2">
                  <a:txBody>
                    <a:bodyPr/>
                    <a:lstStyle/>
                    <a:p>
                      <a:pPr algn="ctr" fontAlgn="ctr"/>
                      <a:r>
                        <a:rPr lang="fr-FR" sz="900" b="1" i="0" u="none" strike="noStrike" dirty="0">
                          <a:solidFill>
                            <a:srgbClr val="000000"/>
                          </a:solidFill>
                          <a:effectLst/>
                          <a:latin typeface="Arial" panose="020B0604020202020204" pitchFamily="34" charset="0"/>
                        </a:rPr>
                        <a:t>            1 650 €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2073391764"/>
                  </a:ext>
                </a:extLst>
              </a:tr>
              <a:tr h="190500">
                <a:tc>
                  <a:txBody>
                    <a:bodyPr/>
                    <a:lstStyle/>
                    <a:p>
                      <a:pPr algn="l" fontAlgn="ctr"/>
                      <a:r>
                        <a:rPr lang="fr-FR" sz="900" b="0" i="0" u="none" strike="noStrike">
                          <a:solidFill>
                            <a:srgbClr val="000000"/>
                          </a:solidFill>
                          <a:effectLst/>
                          <a:latin typeface="Arial" panose="020B0604020202020204" pitchFamily="34" charset="0"/>
                        </a:rPr>
                        <a:t>Journée Scientifique de Marseille</a:t>
                      </a:r>
                    </a:p>
                  </a:txBody>
                  <a:tcPr marL="6350" marR="6350" marT="6350" marB="0" anchor="ctr">
                    <a:lnL>
                      <a:noFill/>
                    </a:lnL>
                    <a:lnR w="12700" cap="flat" cmpd="sng" algn="ctr">
                      <a:solidFill>
                        <a:srgbClr val="4472C4"/>
                      </a:solidFill>
                      <a:prstDash val="solid"/>
                      <a:round/>
                      <a:headEnd type="none" w="med" len="med"/>
                      <a:tailEnd type="none" w="med" len="med"/>
                    </a:lnR>
                    <a:lnT>
                      <a:noFill/>
                    </a:lnT>
                    <a:lnB w="12700" cap="flat" cmpd="sng" algn="ctr">
                      <a:solidFill>
                        <a:srgbClr val="4472C4"/>
                      </a:solidFill>
                      <a:prstDash val="solid"/>
                      <a:round/>
                      <a:headEnd type="none" w="med" len="med"/>
                      <a:tailEnd type="none" w="med" len="med"/>
                    </a:lnB>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857765731"/>
                  </a:ext>
                </a:extLst>
              </a:tr>
              <a:tr h="298450">
                <a:tc>
                  <a:txBody>
                    <a:bodyPr/>
                    <a:lstStyle/>
                    <a:p>
                      <a:pPr algn="l" fontAlgn="ctr"/>
                      <a:r>
                        <a:rPr lang="fr-FR" sz="900" b="1" i="0" u="none" strike="noStrike">
                          <a:solidFill>
                            <a:srgbClr val="000000"/>
                          </a:solidFill>
                          <a:effectLst/>
                          <a:latin typeface="Arial" panose="020B0604020202020204" pitchFamily="34" charset="0"/>
                        </a:rPr>
                        <a:t>Autres actions liées aux missions de l’Arapi</a:t>
                      </a:r>
                    </a:p>
                  </a:txBody>
                  <a:tcPr marL="6350" marR="6350" marT="6350"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ctr" fontAlgn="ctr"/>
                      <a:r>
                        <a:rPr lang="fr-FR" sz="900" b="1" i="0" u="none" strike="noStrike">
                          <a:solidFill>
                            <a:srgbClr val="000000"/>
                          </a:solidFill>
                          <a:effectLst/>
                          <a:latin typeface="Arial" panose="020B0604020202020204" pitchFamily="34" charset="0"/>
                        </a:rPr>
                        <a:t>22</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ctr" fontAlgn="ctr"/>
                      <a:r>
                        <a:rPr lang="fr-FR" sz="900" b="1" i="0" u="none" strike="noStrike">
                          <a:solidFill>
                            <a:srgbClr val="000000"/>
                          </a:solidFill>
                          <a:effectLst/>
                          <a:latin typeface="Arial" panose="020B0604020202020204" pitchFamily="34" charset="0"/>
                        </a:rPr>
                        <a:t>3%</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ctr" fontAlgn="ctr"/>
                      <a:r>
                        <a:rPr lang="fr-FR" sz="900" b="1" i="0" u="none" strike="noStrike" dirty="0">
                          <a:solidFill>
                            <a:srgbClr val="000000"/>
                          </a:solidFill>
                          <a:effectLst/>
                          <a:latin typeface="Arial" panose="020B0604020202020204" pitchFamily="34" charset="0"/>
                        </a:rPr>
                        <a:t>55</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ctr" fontAlgn="ctr"/>
                      <a:r>
                        <a:rPr lang="fr-FR" sz="900" b="1" i="0" u="none" strike="noStrike" dirty="0">
                          <a:solidFill>
                            <a:srgbClr val="000000"/>
                          </a:solidFill>
                          <a:effectLst/>
                          <a:latin typeface="Arial" panose="020B0604020202020204" pitchFamily="34" charset="0"/>
                        </a:rPr>
                        <a:t>            1 210 €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519473976"/>
                  </a:ext>
                </a:extLst>
              </a:tr>
              <a:tr h="190500">
                <a:tc>
                  <a:txBody>
                    <a:bodyPr/>
                    <a:lstStyle/>
                    <a:p>
                      <a:pPr algn="r" fontAlgn="ctr"/>
                      <a:r>
                        <a:rPr lang="fr-FR" sz="900" b="1" i="0" u="none" strike="noStrike" dirty="0">
                          <a:solidFill>
                            <a:srgbClr val="000000"/>
                          </a:solidFill>
                          <a:effectLst/>
                          <a:latin typeface="Arial" panose="020B0604020202020204" pitchFamily="34" charset="0"/>
                        </a:rPr>
                        <a:t>Total</a:t>
                      </a:r>
                    </a:p>
                  </a:txBody>
                  <a:tcPr marL="6350" marR="6350" marT="6350" marB="0" anchor="ctr">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ctr" fontAlgn="ctr"/>
                      <a:r>
                        <a:rPr lang="fr-FR" sz="900" b="1" i="0" u="none" strike="noStrike">
                          <a:solidFill>
                            <a:srgbClr val="000000"/>
                          </a:solidFill>
                          <a:effectLst/>
                          <a:latin typeface="Arial" panose="020B0604020202020204" pitchFamily="34" charset="0"/>
                        </a:rPr>
                        <a:t>730</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ctr" fontAlgn="ctr"/>
                      <a:r>
                        <a:rPr lang="fr-FR" sz="900" b="1" i="0" u="none" strike="noStrike">
                          <a:solidFill>
                            <a:srgbClr val="000000"/>
                          </a:solidFill>
                          <a:effectLst/>
                          <a:latin typeface="Arial" panose="020B0604020202020204" pitchFamily="34" charset="0"/>
                        </a:rPr>
                        <a:t>100%</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l" fontAlgn="ctr"/>
                      <a:r>
                        <a:rPr lang="fr-FR" sz="900" b="1" i="0" u="none" strike="noStrike" dirty="0">
                          <a:solidFill>
                            <a:srgbClr val="000000"/>
                          </a:solidFill>
                          <a:effectLst/>
                          <a:latin typeface="Arial" panose="020B0604020202020204" pitchFamily="34" charset="0"/>
                        </a:rPr>
                        <a:t>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tc>
                  <a:txBody>
                    <a:bodyPr/>
                    <a:lstStyle/>
                    <a:p>
                      <a:pPr algn="ctr" fontAlgn="ctr"/>
                      <a:r>
                        <a:rPr lang="fr-FR" sz="900" b="1" i="0" u="none" strike="noStrike" dirty="0">
                          <a:solidFill>
                            <a:srgbClr val="000000"/>
                          </a:solidFill>
                          <a:effectLst/>
                          <a:latin typeface="Arial" panose="020B0604020202020204" pitchFamily="34" charset="0"/>
                        </a:rPr>
                        <a:t>          40 150 € </a:t>
                      </a:r>
                    </a:p>
                  </a:txBody>
                  <a:tcPr marL="6350" marR="6350" marT="635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3175151266"/>
                  </a:ext>
                </a:extLst>
              </a:tr>
            </a:tbl>
          </a:graphicData>
        </a:graphic>
      </p:graphicFrame>
      <p:sp>
        <p:nvSpPr>
          <p:cNvPr id="8" name="Titre 1">
            <a:extLst>
              <a:ext uri="{FF2B5EF4-FFF2-40B4-BE49-F238E27FC236}">
                <a16:creationId xmlns:a16="http://schemas.microsoft.com/office/drawing/2014/main" id="{920F88B4-96FA-4882-B504-D0AC708B333B}"/>
              </a:ext>
            </a:extLst>
          </p:cNvPr>
          <p:cNvSpPr>
            <a:spLocks noGrp="1"/>
          </p:cNvSpPr>
          <p:nvPr>
            <p:ph type="title"/>
          </p:nvPr>
        </p:nvSpPr>
        <p:spPr>
          <a:xfrm>
            <a:off x="838200" y="365125"/>
            <a:ext cx="10515600" cy="926347"/>
          </a:xfrm>
        </p:spPr>
        <p:txBody>
          <a:bodyPr/>
          <a:lstStyle/>
          <a:p>
            <a:r>
              <a:rPr lang="fr-FR" dirty="0"/>
              <a:t>Valorisation du travail des bénévoles - CVN</a:t>
            </a:r>
          </a:p>
        </p:txBody>
      </p:sp>
    </p:spTree>
    <p:extLst>
      <p:ext uri="{BB962C8B-B14F-4D97-AF65-F5344CB8AC3E}">
        <p14:creationId xmlns:p14="http://schemas.microsoft.com/office/powerpoint/2010/main" val="3906070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FCE738-1096-487C-A149-3F8E305A102E}"/>
              </a:ext>
            </a:extLst>
          </p:cNvPr>
          <p:cNvSpPr>
            <a:spLocks noGrp="1"/>
          </p:cNvSpPr>
          <p:nvPr>
            <p:ph type="title"/>
          </p:nvPr>
        </p:nvSpPr>
        <p:spPr/>
        <p:txBody>
          <a:bodyPr/>
          <a:lstStyle/>
          <a:p>
            <a:r>
              <a:rPr lang="fr-FR" dirty="0"/>
              <a:t>Bilan, situation financière, affectation du résultat</a:t>
            </a:r>
          </a:p>
        </p:txBody>
      </p:sp>
      <p:sp>
        <p:nvSpPr>
          <p:cNvPr id="5" name="Espace réservé du contenu 4">
            <a:extLst>
              <a:ext uri="{FF2B5EF4-FFF2-40B4-BE49-F238E27FC236}">
                <a16:creationId xmlns:a16="http://schemas.microsoft.com/office/drawing/2014/main" id="{91D28510-F0C5-4373-A2C5-E9F78942AFCB}"/>
              </a:ext>
            </a:extLst>
          </p:cNvPr>
          <p:cNvSpPr>
            <a:spLocks noGrp="1"/>
          </p:cNvSpPr>
          <p:nvPr>
            <p:ph sz="half" idx="1"/>
          </p:nvPr>
        </p:nvSpPr>
        <p:spPr/>
        <p:txBody>
          <a:bodyPr>
            <a:normAutofit fontScale="55000" lnSpcReduction="20000"/>
          </a:bodyPr>
          <a:lstStyle/>
          <a:p>
            <a:pPr marL="0" indent="0">
              <a:buNone/>
            </a:pPr>
            <a:r>
              <a:rPr lang="fr-FR" sz="2600" u="sng" dirty="0">
                <a:effectLst/>
                <a:latin typeface="Calibri" panose="020F0502020204030204" pitchFamily="34" charset="0"/>
                <a:ea typeface="Calibri" panose="020F0502020204030204" pitchFamily="34" charset="0"/>
                <a:cs typeface="Times New Roman" panose="02020603050405020304" pitchFamily="18" charset="0"/>
              </a:rPr>
              <a:t>Résultats et situation financière au 31/12/2020 </a:t>
            </a:r>
            <a:endParaRPr lang="fr-FR" sz="2600" dirty="0">
              <a:effectLst/>
              <a:latin typeface="Calibri" panose="020F0502020204030204" pitchFamily="34" charset="0"/>
              <a:ea typeface="Calibri" panose="020F0502020204030204" pitchFamily="34" charset="0"/>
              <a:cs typeface="Times New Roman" panose="02020603050405020304" pitchFamily="18" charset="0"/>
            </a:endParaRPr>
          </a:p>
          <a:p>
            <a:r>
              <a:rPr lang="fr-FR" sz="2600" dirty="0">
                <a:effectLst/>
                <a:latin typeface="Calibri" panose="020F0502020204030204" pitchFamily="34" charset="0"/>
                <a:ea typeface="Calibri" panose="020F0502020204030204" pitchFamily="34" charset="0"/>
                <a:cs typeface="Times New Roman" panose="02020603050405020304" pitchFamily="18" charset="0"/>
              </a:rPr>
              <a:t>Avec un résultat net comptable de -166 € (obtenu en ajoutant les investissements réalisés et en déduisant la dotation aux amortissements) et un total en trésorerie de </a:t>
            </a:r>
            <a:r>
              <a:rPr lang="fr-FR" sz="2600" dirty="0">
                <a:solidFill>
                  <a:srgbClr val="000000"/>
                </a:solidFill>
                <a:effectLst/>
                <a:latin typeface="Calibri" panose="020F0502020204030204" pitchFamily="34" charset="0"/>
                <a:ea typeface="Times New Roman" panose="02020603050405020304" pitchFamily="18" charset="0"/>
              </a:rPr>
              <a:t>276 614 €</a:t>
            </a:r>
            <a:r>
              <a:rPr lang="fr-FR" sz="2600" dirty="0">
                <a:effectLst/>
                <a:latin typeface="Calibri" panose="020F0502020204030204" pitchFamily="34" charset="0"/>
                <a:ea typeface="Calibri" panose="020F0502020204030204" pitchFamily="34" charset="0"/>
                <a:cs typeface="Times New Roman" panose="02020603050405020304" pitchFamily="18" charset="0"/>
              </a:rPr>
              <a:t>, la situation financière de l’association est saine.</a:t>
            </a:r>
          </a:p>
          <a:p>
            <a:pPr marL="0" indent="0">
              <a:buNone/>
            </a:pPr>
            <a:r>
              <a:rPr lang="fr-FR" sz="2600" u="sng" dirty="0">
                <a:latin typeface="Calibri" panose="020F0502020204030204" pitchFamily="34" charset="0"/>
                <a:cs typeface="Times New Roman" panose="02020603050405020304" pitchFamily="18" charset="0"/>
              </a:rPr>
              <a:t>Bilan synthétique</a:t>
            </a:r>
          </a:p>
          <a:p>
            <a:r>
              <a:rPr lang="fr-FR" sz="2600" dirty="0"/>
              <a:t>Actif : 285 773 €</a:t>
            </a:r>
          </a:p>
          <a:p>
            <a:r>
              <a:rPr lang="fr-FR" sz="2600" dirty="0"/>
              <a:t>L’actif de l’association est constitué d’immobilisations incorporelles (licences et brevets) et corporelles (matériel de bureau et informatique) d’une valeur brute de 19 973 € amortis pour10 815 € soit une valeur nette de 9 159 € et de disponibilités pour un montant de 276 614 €.</a:t>
            </a:r>
          </a:p>
          <a:p>
            <a:r>
              <a:rPr lang="fr-FR" sz="2600" dirty="0">
                <a:latin typeface="Calibri" panose="020F0502020204030204" pitchFamily="34" charset="0"/>
                <a:cs typeface="Times New Roman" panose="02020603050405020304" pitchFamily="18" charset="0"/>
              </a:rPr>
              <a:t>Passif : 285 773 €</a:t>
            </a:r>
          </a:p>
          <a:p>
            <a:r>
              <a:rPr lang="fr-FR" sz="2600" dirty="0"/>
              <a:t>Le passif est constitué des réserves de l’association qui s’élèvent à 285 939 € auxquelles viendra s’imputer le déficit net comptable de l’exercice soit   – 166 €</a:t>
            </a:r>
          </a:p>
          <a:p>
            <a:pPr marL="0" indent="0">
              <a:buNone/>
            </a:pPr>
            <a:r>
              <a:rPr lang="fr-FR" sz="2500" u="sng" dirty="0">
                <a:latin typeface="Calibri" panose="020F0502020204030204" pitchFamily="34" charset="0"/>
                <a:cs typeface="Times New Roman" panose="02020603050405020304" pitchFamily="18" charset="0"/>
              </a:rPr>
              <a:t>Affectation du résultat</a:t>
            </a:r>
          </a:p>
          <a:p>
            <a:pPr>
              <a:lnSpc>
                <a:spcPct val="107000"/>
              </a:lnSpc>
              <a:spcAft>
                <a:spcPts val="800"/>
              </a:spcAft>
            </a:pPr>
            <a:r>
              <a:rPr lang="fr-FR" sz="2500" dirty="0"/>
              <a:t>Il vous est proposé d’affecter le résultat de l’exercice de -166 € aux réserves en attente d’utilisation. </a:t>
            </a:r>
          </a:p>
          <a:p>
            <a:endParaRPr lang="fr-FR" dirty="0"/>
          </a:p>
        </p:txBody>
      </p:sp>
      <p:graphicFrame>
        <p:nvGraphicFramePr>
          <p:cNvPr id="7" name="Espace réservé du contenu 6">
            <a:extLst>
              <a:ext uri="{FF2B5EF4-FFF2-40B4-BE49-F238E27FC236}">
                <a16:creationId xmlns:a16="http://schemas.microsoft.com/office/drawing/2014/main" id="{5264A325-4AFB-4EB7-94C4-F0ACCBA7545C}"/>
              </a:ext>
            </a:extLst>
          </p:cNvPr>
          <p:cNvGraphicFramePr>
            <a:graphicFrameLocks noGrp="1"/>
          </p:cNvGraphicFramePr>
          <p:nvPr>
            <p:ph sz="half" idx="2"/>
            <p:extLst>
              <p:ext uri="{D42A27DB-BD31-4B8C-83A1-F6EECF244321}">
                <p14:modId xmlns:p14="http://schemas.microsoft.com/office/powerpoint/2010/main" val="397756388"/>
              </p:ext>
            </p:extLst>
          </p:nvPr>
        </p:nvGraphicFramePr>
        <p:xfrm>
          <a:off x="6379589" y="2450969"/>
          <a:ext cx="5517037" cy="2157048"/>
        </p:xfrm>
        <a:graphic>
          <a:graphicData uri="http://schemas.openxmlformats.org/drawingml/2006/table">
            <a:tbl>
              <a:tblPr firstRow="1" firstCol="1" bandRow="1">
                <a:tableStyleId>{5C22544A-7EE6-4342-B048-85BDC9FD1C3A}</a:tableStyleId>
              </a:tblPr>
              <a:tblGrid>
                <a:gridCol w="3580205">
                  <a:extLst>
                    <a:ext uri="{9D8B030D-6E8A-4147-A177-3AD203B41FA5}">
                      <a16:colId xmlns:a16="http://schemas.microsoft.com/office/drawing/2014/main" val="3187667584"/>
                    </a:ext>
                  </a:extLst>
                </a:gridCol>
                <a:gridCol w="974285">
                  <a:extLst>
                    <a:ext uri="{9D8B030D-6E8A-4147-A177-3AD203B41FA5}">
                      <a16:colId xmlns:a16="http://schemas.microsoft.com/office/drawing/2014/main" val="2982765707"/>
                    </a:ext>
                  </a:extLst>
                </a:gridCol>
                <a:gridCol w="962547">
                  <a:extLst>
                    <a:ext uri="{9D8B030D-6E8A-4147-A177-3AD203B41FA5}">
                      <a16:colId xmlns:a16="http://schemas.microsoft.com/office/drawing/2014/main" val="293190396"/>
                    </a:ext>
                  </a:extLst>
                </a:gridCol>
              </a:tblGrid>
              <a:tr h="179754">
                <a:tc>
                  <a:txBody>
                    <a:bodyPr/>
                    <a:lstStyle/>
                    <a:p>
                      <a:pPr>
                        <a:lnSpc>
                          <a:spcPct val="107000"/>
                        </a:lnSpc>
                        <a:spcAft>
                          <a:spcPts val="800"/>
                        </a:spcAft>
                      </a:pPr>
                      <a:r>
                        <a:rPr lang="fr-FR" sz="1000">
                          <a:effectLst/>
                        </a:rPr>
                        <a:t>En Euros</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31/12/2019</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31/12/2020</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296939776"/>
                  </a:ext>
                </a:extLst>
              </a:tr>
              <a:tr h="179754">
                <a:tc>
                  <a:txBody>
                    <a:bodyPr/>
                    <a:lstStyle/>
                    <a:p>
                      <a:pPr>
                        <a:lnSpc>
                          <a:spcPct val="107000"/>
                        </a:lnSpc>
                        <a:spcAft>
                          <a:spcPts val="800"/>
                        </a:spcAft>
                      </a:pPr>
                      <a:r>
                        <a:rPr lang="fr-FR" sz="1000">
                          <a:effectLst/>
                        </a:rPr>
                        <a:t>Résultats de l'exercice</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39 849 €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-6 869 €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1854327227"/>
                  </a:ext>
                </a:extLst>
              </a:tr>
              <a:tr h="179754">
                <a:tc>
                  <a:txBody>
                    <a:bodyPr/>
                    <a:lstStyle/>
                    <a:p>
                      <a:pPr>
                        <a:lnSpc>
                          <a:spcPct val="107000"/>
                        </a:lnSpc>
                        <a:spcAft>
                          <a:spcPts val="800"/>
                        </a:spcAft>
                      </a:pPr>
                      <a:r>
                        <a:rPr lang="fr-FR" sz="1000">
                          <a:effectLst/>
                        </a:rPr>
                        <a:t>BNP disponibilités</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7 541 €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2 227 €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1480357462"/>
                  </a:ext>
                </a:extLst>
              </a:tr>
              <a:tr h="179754">
                <a:tc>
                  <a:txBody>
                    <a:bodyPr/>
                    <a:lstStyle/>
                    <a:p>
                      <a:pPr>
                        <a:lnSpc>
                          <a:spcPct val="107000"/>
                        </a:lnSpc>
                        <a:spcAft>
                          <a:spcPts val="800"/>
                        </a:spcAft>
                      </a:pPr>
                      <a:r>
                        <a:rPr lang="fr-FR" sz="1000">
                          <a:effectLst/>
                        </a:rPr>
                        <a:t>BNP épargne</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211 379 €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209 488 €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934348993"/>
                  </a:ext>
                </a:extLst>
              </a:tr>
              <a:tr h="179754">
                <a:tc>
                  <a:txBody>
                    <a:bodyPr/>
                    <a:lstStyle/>
                    <a:p>
                      <a:pPr>
                        <a:lnSpc>
                          <a:spcPct val="107000"/>
                        </a:lnSpc>
                        <a:spcAft>
                          <a:spcPts val="800"/>
                        </a:spcAft>
                      </a:pPr>
                      <a:r>
                        <a:rPr lang="fr-FR" sz="1000">
                          <a:effectLst/>
                        </a:rPr>
                        <a:t>BNP livret A</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64 546 €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64 883 €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1815061046"/>
                  </a:ext>
                </a:extLst>
              </a:tr>
              <a:tr h="179754">
                <a:tc>
                  <a:txBody>
                    <a:bodyPr/>
                    <a:lstStyle/>
                    <a:p>
                      <a:pPr>
                        <a:lnSpc>
                          <a:spcPct val="107000"/>
                        </a:lnSpc>
                        <a:spcAft>
                          <a:spcPts val="800"/>
                        </a:spcAft>
                      </a:pPr>
                      <a:r>
                        <a:rPr lang="fr-FR" sz="1000">
                          <a:effectLst/>
                        </a:rPr>
                        <a:t>Caisse</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16 €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16 €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1502385064"/>
                  </a:ext>
                </a:extLst>
              </a:tr>
              <a:tr h="179754">
                <a:tc>
                  <a:txBody>
                    <a:bodyPr/>
                    <a:lstStyle/>
                    <a:p>
                      <a:pPr>
                        <a:lnSpc>
                          <a:spcPct val="107000"/>
                        </a:lnSpc>
                        <a:spcAft>
                          <a:spcPts val="800"/>
                        </a:spcAft>
                      </a:pPr>
                      <a:r>
                        <a:rPr lang="fr-FR" sz="1000">
                          <a:effectLst/>
                        </a:rPr>
                        <a:t>Total trésorerie</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283 482 €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276 614 €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754282241"/>
                  </a:ext>
                </a:extLst>
              </a:tr>
              <a:tr h="179754">
                <a:tc>
                  <a:txBody>
                    <a:bodyPr/>
                    <a:lstStyle/>
                    <a:p>
                      <a:pPr>
                        <a:lnSpc>
                          <a:spcPct val="107000"/>
                        </a:lnSpc>
                        <a:spcAft>
                          <a:spcPts val="800"/>
                        </a:spcAft>
                      </a:pPr>
                      <a:r>
                        <a:rPr lang="fr-FR" sz="1000">
                          <a:effectLst/>
                        </a:rPr>
                        <a:t>Variation trésorerie</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39 848 €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39 848 €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2895318535"/>
                  </a:ext>
                </a:extLst>
              </a:tr>
              <a:tr h="179754">
                <a:tc>
                  <a:txBody>
                    <a:bodyPr/>
                    <a:lstStyle/>
                    <a:p>
                      <a:pPr>
                        <a:lnSpc>
                          <a:spcPct val="107000"/>
                        </a:lnSpc>
                        <a:spcAft>
                          <a:spcPts val="800"/>
                        </a:spcAft>
                      </a:pPr>
                      <a:r>
                        <a:rPr lang="fr-FR" sz="1000">
                          <a:effectLst/>
                        </a:rPr>
                        <a:t>Investissement (acquisition matériel informatique)</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2 000 €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           9 630 €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4095819181"/>
                  </a:ext>
                </a:extLst>
              </a:tr>
              <a:tr h="179754">
                <a:tc>
                  <a:txBody>
                    <a:bodyPr/>
                    <a:lstStyle/>
                    <a:p>
                      <a:pPr>
                        <a:lnSpc>
                          <a:spcPct val="107000"/>
                        </a:lnSpc>
                        <a:spcAft>
                          <a:spcPts val="800"/>
                        </a:spcAft>
                      </a:pPr>
                      <a:r>
                        <a:rPr lang="fr-FR" sz="1000">
                          <a:effectLst/>
                        </a:rPr>
                        <a:t>Remboursement dépôt de garantie</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nSpc>
                          <a:spcPct val="107000"/>
                        </a:lnSpc>
                        <a:spcAft>
                          <a:spcPts val="800"/>
                        </a:spcAft>
                      </a:pPr>
                      <a:r>
                        <a:rPr lang="fr-FR" sz="1000">
                          <a:effectLst/>
                        </a:rPr>
                        <a:t>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nSpc>
                          <a:spcPct val="107000"/>
                        </a:lnSpc>
                        <a:spcAft>
                          <a:spcPts val="800"/>
                        </a:spcAft>
                      </a:pPr>
                      <a:r>
                        <a:rPr lang="fr-FR" sz="1000">
                          <a:effectLst/>
                        </a:rPr>
                        <a:t>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151425054"/>
                  </a:ext>
                </a:extLst>
              </a:tr>
              <a:tr h="179754">
                <a:tc>
                  <a:txBody>
                    <a:bodyPr/>
                    <a:lstStyle/>
                    <a:p>
                      <a:pPr>
                        <a:lnSpc>
                          <a:spcPct val="107000"/>
                        </a:lnSpc>
                        <a:spcAft>
                          <a:spcPts val="800"/>
                        </a:spcAft>
                      </a:pPr>
                      <a:r>
                        <a:rPr lang="fr-FR" sz="1000">
                          <a:effectLst/>
                        </a:rPr>
                        <a:t>Dotation aux amortissements</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-1 013 €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-2 928 €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663150786"/>
                  </a:ext>
                </a:extLst>
              </a:tr>
              <a:tr h="179754">
                <a:tc>
                  <a:txBody>
                    <a:bodyPr/>
                    <a:lstStyle/>
                    <a:p>
                      <a:pPr>
                        <a:lnSpc>
                          <a:spcPct val="107000"/>
                        </a:lnSpc>
                        <a:spcAft>
                          <a:spcPts val="800"/>
                        </a:spcAft>
                      </a:pPr>
                      <a:r>
                        <a:rPr lang="fr-FR" sz="1000">
                          <a:effectLst/>
                        </a:rPr>
                        <a:t>Résultat net comptable</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a:effectLst/>
                        </a:rPr>
                        <a:t>40 835 €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tc>
                  <a:txBody>
                    <a:bodyPr/>
                    <a:lstStyle/>
                    <a:p>
                      <a:pPr algn="r">
                        <a:lnSpc>
                          <a:spcPct val="107000"/>
                        </a:lnSpc>
                        <a:spcAft>
                          <a:spcPts val="800"/>
                        </a:spcAft>
                      </a:pPr>
                      <a:r>
                        <a:rPr lang="fr-FR" sz="1000" dirty="0">
                          <a:effectLst/>
                        </a:rPr>
                        <a:t>-166 €</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586" marR="38586" marT="0" marB="0" anchor="b"/>
                </a:tc>
                <a:extLst>
                  <a:ext uri="{0D108BD9-81ED-4DB2-BD59-A6C34878D82A}">
                    <a16:rowId xmlns:a16="http://schemas.microsoft.com/office/drawing/2014/main" val="2901701547"/>
                  </a:ext>
                </a:extLst>
              </a:tr>
            </a:tbl>
          </a:graphicData>
        </a:graphic>
      </p:graphicFrame>
    </p:spTree>
    <p:extLst>
      <p:ext uri="{BB962C8B-B14F-4D97-AF65-F5344CB8AC3E}">
        <p14:creationId xmlns:p14="http://schemas.microsoft.com/office/powerpoint/2010/main" val="3683953635"/>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sque titre ARAPI.potx" id="{CEAF09BC-58C0-4298-A827-E2BC0860E025}" vid="{A6B152D0-417E-47A4-AEAC-63A9C1A1C66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Masque titre ARAPI</Template>
  <TotalTime>557</TotalTime>
  <Words>1208</Words>
  <Application>Microsoft Office PowerPoint</Application>
  <PresentationFormat>Grand écran</PresentationFormat>
  <Paragraphs>196</Paragraphs>
  <Slides>11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11</vt:i4>
      </vt:variant>
    </vt:vector>
  </HeadingPairs>
  <TitlesOfParts>
    <vt:vector size="15" baseType="lpstr">
      <vt:lpstr>Arial</vt:lpstr>
      <vt:lpstr>Calibri</vt:lpstr>
      <vt:lpstr>Calibri Light</vt:lpstr>
      <vt:lpstr>Thème Office</vt:lpstr>
      <vt:lpstr>Assemblée Générale Ordinaire (à distance)</vt:lpstr>
      <vt:lpstr>Les évènements budgétaires marquants de 2020</vt:lpstr>
      <vt:lpstr>Les résultats de l’exercice</vt:lpstr>
      <vt:lpstr>Présentation PowerPoint</vt:lpstr>
      <vt:lpstr>Analyse des recettes</vt:lpstr>
      <vt:lpstr>Analyse des dépenses</vt:lpstr>
      <vt:lpstr>Valorisation du travail des bénévoles - CVN</vt:lpstr>
      <vt:lpstr>Valorisation du travail des bénévoles - CVN</vt:lpstr>
      <vt:lpstr>Bilan, situation financière, affectation du résultat</vt:lpstr>
      <vt:lpstr>Budget prévisionnel 2021</vt:lpstr>
      <vt:lpstr>Perspectives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Assemblée Générale Ordinaire (à distance)</dc:title>
  <dc:creator>Francois Soumille</dc:creator>
  <cp:lastModifiedBy>Viou Sylvie Sefsaf Clerc</cp:lastModifiedBy>
  <cp:revision>9</cp:revision>
  <dcterms:created xsi:type="dcterms:W3CDTF">2021-05-28T07:22:08Z</dcterms:created>
  <dcterms:modified xsi:type="dcterms:W3CDTF">2021-06-01T13:24:33Z</dcterms:modified>
</cp:coreProperties>
</file>